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15.xml" ContentType="application/vnd.openxmlformats-officedocument.presentationml.notesSlide+xml"/>
  <Override PartName="/ppt/notesSlides/notesSlide65.xml" ContentType="application/vnd.openxmlformats-officedocument.presentationml.notesSlide+xml"/>
  <Override PartName="/ppt/notesSlides/notesSlide96.xml" ContentType="application/vnd.openxmlformats-officedocument.presentationml.notesSlide+xml"/>
  <Override PartName="/ppt/notesSlides/notesSlide146.xml" ContentType="application/vnd.openxmlformats-officedocument.presentationml.notesSlide+xml"/>
  <Override PartName="/ppt/notesSlides/_rels/notesSlide5.xml.rels" ContentType="application/vnd.openxmlformats-package.relationships+xml"/>
  <Override PartName="/ppt/notesSlides/_rels/notesSlide97.xml.rels" ContentType="application/vnd.openxmlformats-package.relationships+xml"/>
  <Override PartName="/ppt/notesSlides/_rels/notesSlide74.xml.rels" ContentType="application/vnd.openxmlformats-package.relationships+xml"/>
  <Override PartName="/ppt/notesSlides/_rels/notesSlide12.xml.rels" ContentType="application/vnd.openxmlformats-package.relationships+xml"/>
  <Override PartName="/ppt/notesSlides/_rels/notesSlide65.xml.rels" ContentType="application/vnd.openxmlformats-package.relationships+xml"/>
  <Override PartName="/ppt/notesSlides/_rels/notesSlide3.xml.rels" ContentType="application/vnd.openxmlformats-package.relationships+xml"/>
  <Override PartName="/ppt/notesSlides/_rels/notesSlide73.xml.rels" ContentType="application/vnd.openxmlformats-package.relationships+xml"/>
  <Override PartName="/ppt/notesSlides/_rels/notesSlide1.xml.rels" ContentType="application/vnd.openxmlformats-package.relationships+xml"/>
  <Override PartName="/ppt/notesSlides/_rels/notesSlide69.xml.rels" ContentType="application/vnd.openxmlformats-package.relationships+xml"/>
  <Override PartName="/ppt/notesSlides/_rels/notesSlide103.xml.rels" ContentType="application/vnd.openxmlformats-package.relationships+xml"/>
  <Override PartName="/ppt/notesSlides/_rels/notesSlide156.xml.rels" ContentType="application/vnd.openxmlformats-package.relationships+xml"/>
  <Override PartName="/ppt/notesSlides/_rels/notesSlide94.xml.rels" ContentType="application/vnd.openxmlformats-package.relationships+xml"/>
  <Override PartName="/ppt/notesSlides/_rels/notesSlide91.xml.rels" ContentType="application/vnd.openxmlformats-package.relationships+xml"/>
  <Override PartName="/ppt/notesSlides/_rels/notesSlide100.xml.rels" ContentType="application/vnd.openxmlformats-package.relationships+xml"/>
  <Override PartName="/ppt/notesSlides/_rels/notesSlide87.xml.rels" ContentType="application/vnd.openxmlformats-package.relationships+xml"/>
  <Override PartName="/ppt/notesSlides/_rels/notesSlide48.xml.rels" ContentType="application/vnd.openxmlformats-package.relationships+xml"/>
  <Override PartName="/ppt/notesSlides/_rels/notesSlide52.xml.rels" ContentType="application/vnd.openxmlformats-package.relationships+xml"/>
  <Override PartName="/ppt/notesSlides/_rels/notesSlide42.xml.rels" ContentType="application/vnd.openxmlformats-package.relationships+xml"/>
  <Override PartName="/ppt/notesSlides/_rels/notesSlide38.xml.rels" ContentType="application/vnd.openxmlformats-package.relationships+xml"/>
  <Override PartName="/ppt/notesSlides/_rels/notesSlide98.xml.rels" ContentType="application/vnd.openxmlformats-package.relationships+xml"/>
  <Override PartName="/ppt/notesSlides/_rels/notesSlide111.xml.rels" ContentType="application/vnd.openxmlformats-package.relationships+xml"/>
  <Override PartName="/ppt/notesSlides/_rels/notesSlide92.xml.rels" ContentType="application/vnd.openxmlformats-package.relationships+xml"/>
  <Override PartName="/ppt/notesSlides/_rels/notesSlide101.xml.rels" ContentType="application/vnd.openxmlformats-package.relationships+xml"/>
  <Override PartName="/ppt/notesSlides/_rels/notesSlide88.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43.xml.rels" ContentType="application/vnd.openxmlformats-package.relationships+xml"/>
  <Override PartName="/ppt/notesSlides/_rels/notesSlide105.xml.rels" ContentType="application/vnd.openxmlformats-package.relationships+xml"/>
  <Override PartName="/ppt/notesSlides/_rels/notesSlide35.xml.rels" ContentType="application/vnd.openxmlformats-package.relationships+xml"/>
  <Override PartName="/ppt/notesSlides/_rels/notesSlide44.xml.rels" ContentType="application/vnd.openxmlformats-package.relationships+xml"/>
  <Override PartName="/ppt/notesSlides/_rels/notesSlide106.xml.rels" ContentType="application/vnd.openxmlformats-package.relationships+xml"/>
  <Override PartName="/ppt/notesSlides/_rels/notesSlide147.xml.rels" ContentType="application/vnd.openxmlformats-package.relationships+xml"/>
  <Override PartName="/ppt/notesSlides/_rels/notesSlide154.xml.rels" ContentType="application/vnd.openxmlformats-package.relationships+xml"/>
  <Override PartName="/ppt/notesSlides/_rels/notesSlide157.xml.rels" ContentType="application/vnd.openxmlformats-package.relationships+xml"/>
  <Override PartName="/ppt/notesSlides/_rels/notesSlide95.xml.rels" ContentType="application/vnd.openxmlformats-package.relationships+xml"/>
  <Override PartName="/ppt/notesSlides/_rels/notesSlide153.xml.rels" ContentType="application/vnd.openxmlformats-package.relationships+xml"/>
  <Override PartName="/ppt/notesSlides/_rels/notesSlide151.xml.rels" ContentType="application/vnd.openxmlformats-package.relationships+xml"/>
  <Override PartName="/ppt/notesSlides/_rels/notesSlide159.xml.rels" ContentType="application/vnd.openxmlformats-package.relationships+xml"/>
  <Override PartName="/ppt/notesSlides/_rels/notesSlide110.xml.rels" ContentType="application/vnd.openxmlformats-package.relationships+xml"/>
  <Override PartName="/ppt/notesSlides/_rels/notesSlide22.xml.rels" ContentType="application/vnd.openxmlformats-package.relationships+xml"/>
  <Override PartName="/ppt/notesSlides/_rels/notesSlide160.xml.rels" ContentType="application/vnd.openxmlformats-package.relationships+xml"/>
  <Override PartName="/ppt/notesSlides/_rels/notesSlide138.xml.rels" ContentType="application/vnd.openxmlformats-package.relationships+xml"/>
  <Override PartName="/ppt/notesSlides/_rels/notesSlide122.xml.rels" ContentType="application/vnd.openxmlformats-package.relationships+xml"/>
  <Override PartName="/ppt/notesSlides/_rels/notesSlide132.xml.rels" ContentType="application/vnd.openxmlformats-package.relationships+xml"/>
  <Override PartName="/ppt/notesSlides/_rels/notesSlide128.xml.rels" ContentType="application/vnd.openxmlformats-package.relationships+xml"/>
  <Override PartName="/ppt/notesSlides/_rels/notesSlide113.xml.rels" ContentType="application/vnd.openxmlformats-package.relationships+xml"/>
  <Override PartName="/ppt/notesSlides/_rels/notesSlide78.xml.rels" ContentType="application/vnd.openxmlformats-package.relationships+xml"/>
  <Override PartName="/ppt/notesSlides/_rels/notesSlide85.xml.rels" ContentType="application/vnd.openxmlformats-package.relationships+xml"/>
  <Override PartName="/ppt/notesSlides/_rels/notesSlide15.xml.rels" ContentType="application/vnd.openxmlformats-package.relationships+xml"/>
  <Override PartName="/ppt/notesSlides/_rels/notesSlide31.xml.rels" ContentType="application/vnd.openxmlformats-package.relationships+xml"/>
  <Override PartName="/ppt/notesSlides/_rels/notesSlide41.xml.rels" ContentType="application/vnd.openxmlformats-package.relationships+xml"/>
  <Override PartName="/ppt/notesSlides/_rels/notesSlide148.xml.rels" ContentType="application/vnd.openxmlformats-package.relationships+xml"/>
  <Override PartName="/ppt/notesSlides/_rels/notesSlide117.xml.rels" ContentType="application/vnd.openxmlformats-package.relationships+xml"/>
  <Override PartName="/ppt/notesSlides/_rels/notesSlide140.xml.rels" ContentType="application/vnd.openxmlformats-package.relationships+xml"/>
  <Override PartName="/ppt/notesSlides/_rels/notesSlide96.xml.rels" ContentType="application/vnd.openxmlformats-package.relationships+xml"/>
  <Override PartName="/ppt/notesSlides/_rels/notesSlide115.xml.rels" ContentType="application/vnd.openxmlformats-package.relationships+xml"/>
  <Override PartName="/ppt/notesSlides/_rels/notesSlide29.xml.rels" ContentType="application/vnd.openxmlformats-package.relationships+xml"/>
  <Override PartName="/ppt/notesSlides/_rels/notesSlide146.xml.rels" ContentType="application/vnd.openxmlformats-package.relationships+xml"/>
  <Override PartName="/ppt/notesSlides/_rels/notesSlide90.xml.rels" ContentType="application/vnd.openxmlformats-package.relationships+xml"/>
  <Override PartName="/ppt/notesSlides/_rels/notesSlide86.xml.rels" ContentType="application/vnd.openxmlformats-package.relationships+xml"/>
  <Override PartName="/ppt/notesSlides/_rels/notesSlide79.xml.rels" ContentType="application/vnd.openxmlformats-package.relationships+xml"/>
  <Override PartName="/ppt/notesSlides/_rels/notesSlide133.xml.rels" ContentType="application/vnd.openxmlformats-package.relationships+xml"/>
  <Override PartName="/ppt/notesSlides/_rels/notesSlide129.xml.rels" ContentType="application/vnd.openxmlformats-package.relationships+xml"/>
  <Override PartName="/ppt/notesSlides/_rels/notesSlide114.xml.rels" ContentType="application/vnd.openxmlformats-package.relationships+xml"/>
  <Override PartName="/ppt/notesSlides/_rels/notesSlide107.xml.rels" ContentType="application/vnd.openxmlformats-package.relationships+xml"/>
  <Override PartName="/ppt/notesSlides/_rels/notesSlide135.xml.rels" ContentType="application/vnd.openxmlformats-package.relationships+xml"/>
  <Override PartName="/ppt/notesSlides/_rels/notesSlide119.xml.rels" ContentType="application/vnd.openxmlformats-package.relationships+xml"/>
  <Override PartName="/ppt/notesSlides/_rels/notesSlide82.xml.rels" ContentType="application/vnd.openxmlformats-package.relationships+xml"/>
  <Override PartName="/ppt/notesSlides/_rels/notesSlide126.xml.rels" ContentType="application/vnd.openxmlformats-package.relationships+xml"/>
  <Override PartName="/ppt/notesSlides/_rels/notesSlide130.xml.rels" ContentType="application/vnd.openxmlformats-package.relationships+xml"/>
  <Override PartName="/ppt/notesSlides/_rels/notesSlide152.xml.rels" ContentType="application/vnd.openxmlformats-package.relationships+xml"/>
  <Override PartName="/ppt/notesSlides/_rels/notesSlide13.xml.rels" ContentType="application/vnd.openxmlformats-package.relationships+xml"/>
  <Override PartName="/ppt/notesSlides/_rels/notesSlide145.xml.rels" ContentType="application/vnd.openxmlformats-package.relationships+xml"/>
  <Override PartName="/ppt/notesSlides/_rels/notesSlide83.xml.rels" ContentType="application/vnd.openxmlformats-package.relationships+xml"/>
  <Override PartName="/ppt/notesSlides/_rels/notesSlide120.xml.rels" ContentType="application/vnd.openxmlformats-package.relationships+xml"/>
  <Override PartName="/ppt/notesSlides/_rels/notesSlide116.xml.rels" ContentType="application/vnd.openxmlformats-package.relationships+xml"/>
  <Override PartName="/ppt/notesSlides/_rels/notesSlide99.xml.rels" ContentType="application/vnd.openxmlformats-package.relationships+xml"/>
  <Override PartName="/ppt/notesSlides/_rels/notesSlide102.xml.rels" ContentType="application/vnd.openxmlformats-package.relationships+xml"/>
  <Override PartName="/ppt/notesSlides/_rels/notesSlide93.xml.rels" ContentType="application/vnd.openxmlformats-package.relationships+xml"/>
  <Override PartName="/ppt/notesSlides/_rels/notesSlide131.xml.rels" ContentType="application/vnd.openxmlformats-package.relationships+xml"/>
  <Override PartName="/ppt/notesSlides/_rels/notesSlide127.xml.rels" ContentType="application/vnd.openxmlformats-package.relationships+xml"/>
  <Override PartName="/ppt/notesSlides/_rels/notesSlide121.xml.rels" ContentType="application/vnd.openxmlformats-package.relationships+xml"/>
  <Override PartName="/ppt/notesSlides/_rels/notesSlide118.xml.rels" ContentType="application/vnd.openxmlformats-package.relationships+xml"/>
  <Override PartName="/ppt/notesSlides/_rels/notesSlide134.xml.rels" ContentType="application/vnd.openxmlformats-package.relationships+xml"/>
  <Override PartName="/ppt/notesSlides/_rels/notesSlide141.xml.rels" ContentType="application/vnd.openxmlformats-package.relationships+xml"/>
  <Override PartName="/ppt/notesSlides/_rels/notesSlide63.xml.rels" ContentType="application/vnd.openxmlformats-package.relationships+xml"/>
  <Override PartName="/ppt/notesSlides/_rels/notesSlide125.xml.rels" ContentType="application/vnd.openxmlformats-package.relationships+xml"/>
  <Override PartName="/ppt/notesSlides/_rels/notesSlide163.xml.rels" ContentType="application/vnd.openxmlformats-package.relationships+xml"/>
  <Override PartName="/ppt/notesSlides/_rels/notesSlide68.xml.rels" ContentType="application/vnd.openxmlformats-package.relationships+xml"/>
  <Override PartName="/ppt/notesSlides/_rels/notesSlide137.xml.rels" ContentType="application/vnd.openxmlformats-package.relationships+xml"/>
  <Override PartName="/ppt/notesSlides/_rels/notesSlide75.xml.rels" ContentType="application/vnd.openxmlformats-package.relationships+xml"/>
  <Override PartName="/ppt/notesSlides/_rels/notesSlide14.xml.rels" ContentType="application/vnd.openxmlformats-package.relationships+xml"/>
  <Override PartName="/ppt/notesSlides/_rels/notesSlide150.xml.rels" ContentType="application/vnd.openxmlformats-package.relationships+xml"/>
  <Override PartName="/ppt/notesSlides/_rels/notesSlide139.xml.rels" ContentType="application/vnd.openxmlformats-package.relationships+xml"/>
  <Override PartName="/ppt/notesSlides/_rels/notesSlide143.xml.rels" ContentType="application/vnd.openxmlformats-package.relationships+xml"/>
  <Override PartName="/ppt/notesSlides/_rels/notesSlide81.xml.rels" ContentType="application/vnd.openxmlformats-package.relationships+xml"/>
  <Override PartName="/ppt/notesSlides/_rels/notesSlide162.xml.rels" ContentType="application/vnd.openxmlformats-package.relationships+xml"/>
  <Override PartName="/ppt/notesSlides/_rels/notesSlide161.xml.rels" ContentType="application/vnd.openxmlformats-package.relationships+xml"/>
  <Override PartName="/ppt/notesSlides/_rels/notesSlide124.xml.rels" ContentType="application/vnd.openxmlformats-package.relationships+xml"/>
  <Override PartName="/ppt/notesSlides/_rels/notesSlide62.xml.rels" ContentType="application/vnd.openxmlformats-package.relationships+xml"/>
  <Override PartName="/ppt/notesSlides/notesSlide114.xml" ContentType="application/vnd.openxmlformats-officedocument.presentationml.notesSlide+xml"/>
  <Override PartName="/ppt/notesSlides/notesSlide95.xml" ContentType="application/vnd.openxmlformats-officedocument.presentationml.notesSlide+xml"/>
  <Override PartName="/ppt/notesSlides/notesSlide145.xml" ContentType="application/vnd.openxmlformats-officedocument.presentationml.notesSlide+xml"/>
  <Override PartName="/ppt/notesSlides/notesSlide113.xml" ContentType="application/vnd.openxmlformats-officedocument.presentationml.notesSlide+xml"/>
  <Override PartName="/ppt/notesSlides/notesSlide63.xml" ContentType="application/vnd.openxmlformats-officedocument.presentationml.notesSlide+xml"/>
  <Override PartName="/ppt/notesSlides/notesSlide94.xml" ContentType="application/vnd.openxmlformats-officedocument.presentationml.notesSlide+xml"/>
  <Override PartName="/ppt/notesSlides/notesSlide107.xml" ContentType="application/vnd.openxmlformats-officedocument.presentationml.notesSlide+xml"/>
  <Override PartName="/ppt/notesSlides/notesSlide88.xml" ContentType="application/vnd.openxmlformats-officedocument.presentationml.notesSlide+xml"/>
  <Override PartName="/ppt/notesSlides/notesSlide138.xml" ContentType="application/vnd.openxmlformats-officedocument.presentationml.notesSlide+xml"/>
  <Override PartName="/ppt/notesSlides/notesSlide105.xml" ContentType="application/vnd.openxmlformats-officedocument.presentationml.notesSlide+xml"/>
  <Override PartName="/ppt/notesSlides/notesSlide86.xml" ContentType="application/vnd.openxmlformats-officedocument.presentationml.notesSlide+xml"/>
  <Override PartName="/ppt/notesSlides/notesSlide85.xml" ContentType="application/vnd.openxmlformats-officedocument.presentationml.notesSlide+xml"/>
  <Override PartName="/ppt/notesSlides/notesSlide135.xml" ContentType="application/vnd.openxmlformats-officedocument.presentationml.notesSlide+xml"/>
  <Override PartName="/ppt/notesSlides/notesSlide102.xml" ContentType="application/vnd.openxmlformats-officedocument.presentationml.notesSlide+xml"/>
  <Override PartName="/ppt/notesSlides/notesSlide29.xml" ContentType="application/vnd.openxmlformats-officedocument.presentationml.notesSlide+xml"/>
  <Override PartName="/ppt/notesSlides/notesSlide83.xml" ContentType="application/vnd.openxmlformats-officedocument.presentationml.notesSlide+xml"/>
  <Override PartName="/ppt/notesSlides/notesSlide133.xml" ContentType="application/vnd.openxmlformats-officedocument.presentationml.notesSlide+xml"/>
  <Override PartName="/ppt/notesSlides/notesSlide101.xml" ContentType="application/vnd.openxmlformats-officedocument.presentationml.notesSlide+xml"/>
  <Override PartName="/ppt/notesSlides/notesSlide82.xml" ContentType="application/vnd.openxmlformats-officedocument.presentationml.notesSlide+xml"/>
  <Override PartName="/ppt/notesSlides/notesSlide132.xml" ContentType="application/vnd.openxmlformats-officedocument.presentationml.notesSlide+xml"/>
  <Override PartName="/ppt/notesSlides/notesSlide79.xml" ContentType="application/vnd.openxmlformats-officedocument.presentationml.notesSlide+xml"/>
  <Override PartName="/ppt/notesSlides/notesSlide129.xml" ContentType="application/vnd.openxmlformats-officedocument.presentationml.notesSlide+xml"/>
  <Override PartName="/ppt/notesSlides/notesSlide90.xml" ContentType="application/vnd.openxmlformats-officedocument.presentationml.notesSlide+xml"/>
  <Override PartName="/ppt/notesSlides/notesSlide140.xml" ContentType="application/vnd.openxmlformats-officedocument.presentationml.notesSlide+xml"/>
  <Override PartName="/ppt/notesSlides/notesSlide41.xml" ContentType="application/vnd.openxmlformats-officedocument.presentationml.notesSlide+xml"/>
  <Override PartName="/ppt/notesSlides/notesSlide31.xml" ContentType="application/vnd.openxmlformats-officedocument.presentationml.notesSlide+xml"/>
  <Override PartName="/ppt/notesSlides/notesSlide22.xml" ContentType="application/vnd.openxmlformats-officedocument.presentationml.notesSlide+xml"/>
  <Override PartName="/ppt/notesSlides/notesSlide15.xml" ContentType="application/vnd.openxmlformats-officedocument.presentationml.notesSlide+xml"/>
  <Override PartName="/ppt/notesSlides/notesSlide52.xml" ContentType="application/vnd.openxmlformats-officedocument.presentationml.notesSlide+xml"/>
  <Override PartName="/ppt/notesSlides/notesSlide106.xml" ContentType="application/vnd.openxmlformats-officedocument.presentationml.notesSlide+xml"/>
  <Override PartName="/ppt/notesSlides/notesSlide87.xml" ContentType="application/vnd.openxmlformats-officedocument.presentationml.notesSlide+xml"/>
  <Override PartName="/ppt/notesSlides/notesSlide137.xml" ContentType="application/vnd.openxmlformats-officedocument.presentationml.notesSlide+xml"/>
  <Override PartName="/ppt/notesSlides/notesSlide38.xml" ContentType="application/vnd.openxmlformats-officedocument.presentationml.notesSlide+xml"/>
  <Override PartName="/ppt/notesSlides/notesSlide111.xml" ContentType="application/vnd.openxmlformats-officedocument.presentationml.notesSlide+xml"/>
  <Override PartName="/ppt/notesSlides/notesSlide100.xml" ContentType="application/vnd.openxmlformats-officedocument.presentationml.notesSlide+xml"/>
  <Override PartName="/ppt/notesSlides/notesSlide81.xml" ContentType="application/vnd.openxmlformats-officedocument.presentationml.notesSlide+xml"/>
  <Override PartName="/ppt/notesSlides/notesSlide131.xml" ContentType="application/vnd.openxmlformats-officedocument.presentationml.notesSlide+xml"/>
  <Override PartName="/ppt/notesSlides/notesSlide53.xml" ContentType="application/vnd.openxmlformats-officedocument.presentationml.notesSlide+xml"/>
  <Override PartName="/ppt/notesSlides/notesSlide99.xml" ContentType="application/vnd.openxmlformats-officedocument.presentationml.notesSlide+xml"/>
  <Override PartName="/ppt/notesSlides/notesSlide68.xml" ContentType="application/vnd.openxmlformats-officedocument.presentationml.notesSlide+xml"/>
  <Override PartName="/ppt/notesSlides/notesSlide118.xml" ContentType="application/vnd.openxmlformats-officedocument.presentationml.notesSlide+xml"/>
  <Override PartName="/ppt/notesSlides/notesSlide62.xml" ContentType="application/vnd.openxmlformats-officedocument.presentationml.notesSlide+xml"/>
  <Override PartName="/ppt/notesSlides/notesSlide13.xml" ContentType="application/vnd.openxmlformats-officedocument.presentationml.notesSlide+xml"/>
  <Override PartName="/ppt/notesSlides/notesSlide160.xml" ContentType="application/vnd.openxmlformats-officedocument.presentationml.notesSlide+xml"/>
  <Override PartName="/ppt/notesSlides/notesSlide14.xml" ContentType="application/vnd.openxmlformats-officedocument.presentationml.notesSlide+xml"/>
  <Override PartName="/ppt/notesSlides/notesSlide161.xml" ContentType="application/vnd.openxmlformats-officedocument.presentationml.notesSlide+xml"/>
  <Override PartName="/ppt/notesSlides/notesSlide120.xml" ContentType="application/vnd.openxmlformats-officedocument.presentationml.notesSlide+xml"/>
  <Override PartName="/ppt/notesSlides/notesSlide157.xml" ContentType="application/vnd.openxmlformats-officedocument.presentationml.notesSlide+xml"/>
  <Override PartName="/ppt/notesSlides/notesSlide127.xml" ContentType="application/vnd.openxmlformats-officedocument.presentationml.notesSlide+xml"/>
  <Override PartName="/ppt/notesSlides/notesSlide78.xml" ContentType="application/vnd.openxmlformats-officedocument.presentationml.notesSlide+xml"/>
  <Override PartName="/ppt/notesSlides/notesSlide128.xml" ContentType="application/vnd.openxmlformats-officedocument.presentationml.notesSlide+xml"/>
  <Override PartName="/ppt/notesSlides/notesSlide130.xml" ContentType="application/vnd.openxmlformats-officedocument.presentationml.notesSlide+xml"/>
  <Override PartName="/ppt/notesSlides/notesSlide119.xml" ContentType="application/vnd.openxmlformats-officedocument.presentationml.notesSlide+xml"/>
  <Override PartName="/ppt/notesSlides/notesSlide69.xml" ContentType="application/vnd.openxmlformats-officedocument.presentationml.notesSlide+xml"/>
  <Override PartName="/ppt/notesSlides/notesSlide134.xml" ContentType="application/vnd.openxmlformats-officedocument.presentationml.notesSlide+xml"/>
  <Override PartName="/ppt/notesSlides/notesSlide126.xml" ContentType="application/vnd.openxmlformats-officedocument.presentationml.notesSlide+xml"/>
  <Override PartName="/ppt/notesSlides/notesSlide163.xml" ContentType="application/vnd.openxmlformats-officedocument.presentationml.notesSlide+xml"/>
  <Override PartName="/ppt/notesSlides/notesSlide151.xml" ContentType="application/vnd.openxmlformats-officedocument.presentationml.notesSlide+xml"/>
  <Override PartName="/ppt/notesSlides/notesSlide162.xml" ContentType="application/vnd.openxmlformats-officedocument.presentationml.notesSlide+xml"/>
  <Override PartName="/ppt/notesSlides/notesSlide150.xml" ContentType="application/vnd.openxmlformats-officedocument.presentationml.notesSlide+xml"/>
  <Override PartName="/ppt/notesSlides/notesSlide139.xml" ContentType="application/vnd.openxmlformats-officedocument.presentationml.notesSlide+xml"/>
  <Override PartName="/ppt/notesSlides/notesSlide159.xml" ContentType="application/vnd.openxmlformats-officedocument.presentationml.notesSlide+xml"/>
  <Override PartName="/ppt/notesSlides/notesSlide156.xml" ContentType="application/vnd.openxmlformats-officedocument.presentationml.notesSlide+xml"/>
  <Override PartName="/ppt/notesSlides/notesSlide117.xml" ContentType="application/vnd.openxmlformats-officedocument.presentationml.notesSlide+xml"/>
  <Override PartName="/ppt/notesSlides/notesSlide12.xml" ContentType="application/vnd.openxmlformats-officedocument.presentationml.notesSlide+xml"/>
  <Override PartName="/ppt/notesSlides/notesSlide122.xml" ContentType="application/vnd.openxmlformats-officedocument.presentationml.notesSlide+xml"/>
  <Override PartName="/ppt/notesSlides/notesSlide49.xml" ContentType="application/vnd.openxmlformats-officedocument.presentationml.notesSlide+xml"/>
  <Override PartName="/ppt/notesSlides/notesSlide154.xml" ContentType="application/vnd.openxmlformats-officedocument.presentationml.notesSlide+xml"/>
  <Override PartName="/ppt/notesSlides/notesSlide116.xml" ContentType="application/vnd.openxmlformats-officedocument.presentationml.notesSlide+xml"/>
  <Override PartName="/ppt/notesSlides/notesSlide121.xml" ContentType="application/vnd.openxmlformats-officedocument.presentationml.notesSlide+xml"/>
  <Override PartName="/ppt/notesSlides/notesSlide48.xml" ContentType="application/vnd.openxmlformats-officedocument.presentationml.notesSlide+xml"/>
  <Override PartName="/ppt/notesSlides/notesSlide153.xml" ContentType="application/vnd.openxmlformats-officedocument.presentationml.notesSlide+xml"/>
  <Override PartName="/ppt/notesSlides/notesSlide152.xml" ContentType="application/vnd.openxmlformats-officedocument.presentationml.notesSlide+xml"/>
  <Override PartName="/ppt/notesSlides/notesSlide44.xml" ContentType="application/vnd.openxmlformats-officedocument.presentationml.notesSlide+xml"/>
  <Override PartName="/ppt/notesSlides/notesSlide93.xml" ContentType="application/vnd.openxmlformats-officedocument.presentationml.notesSlide+xml"/>
  <Override PartName="/ppt/notesSlides/notesSlide143.xml" ContentType="application/vnd.openxmlformats-officedocument.presentationml.notesSlide+xml"/>
  <Override PartName="/ppt/notesSlides/notesSlide43.xml" ContentType="application/vnd.openxmlformats-officedocument.presentationml.notesSlide+xml"/>
  <Override PartName="/ppt/notesSlides/notesSlide92.xml" ContentType="application/vnd.openxmlformats-officedocument.presentationml.notesSlide+xml"/>
  <Override PartName="/ppt/notesSlides/notesSlide98.xml" ContentType="application/vnd.openxmlformats-officedocument.presentationml.notesSlide+xml"/>
  <Override PartName="/ppt/notesSlides/notesSlide148.xml" ContentType="application/vnd.openxmlformats-officedocument.presentationml.notesSlide+xml"/>
  <Override PartName="/ppt/notesSlides/notesSlide42.xml" ContentType="application/vnd.openxmlformats-officedocument.presentationml.notesSlide+xml"/>
  <Override PartName="/ppt/notesSlides/notesSlide110.xml" ContentType="application/vnd.openxmlformats-officedocument.presentationml.notesSlide+xml"/>
  <Override PartName="/ppt/notesSlides/notesSlide97.xml" ContentType="application/vnd.openxmlformats-officedocument.presentationml.notesSlide+xml"/>
  <Override PartName="/ppt/notesSlides/notesSlide147.xml" ContentType="application/vnd.openxmlformats-officedocument.presentationml.notesSlide+xml"/>
  <Override PartName="/ppt/notesSlides/notesSlide91.xml" ContentType="application/vnd.openxmlformats-officedocument.presentationml.notesSlide+xml"/>
  <Override PartName="/ppt/notesSlides/notesSlide141.xml" ContentType="application/vnd.openxmlformats-officedocument.presentationml.notesSlide+xml"/>
  <Override PartName="/ppt/notesSlides/notesSlide1.xml" ContentType="application/vnd.openxmlformats-officedocument.presentationml.notesSlide+xml"/>
  <Override PartName="/ppt/notesSlides/notesSlide35.xml" ContentType="application/vnd.openxmlformats-officedocument.presentationml.notesSlide+xml"/>
  <Override PartName="/ppt/notesSlides/notesSlide103.xml" ContentType="application/vnd.openxmlformats-officedocument.presentationml.notesSlide+xml"/>
  <Override PartName="/ppt/notesSlides/notesSlide73.xml" ContentType="application/vnd.openxmlformats-officedocument.presentationml.notesSlide+xml"/>
  <Override PartName="/ppt/notesSlides/notesSlide3.xml" ContentType="application/vnd.openxmlformats-officedocument.presentationml.notesSlide+xml"/>
  <Override PartName="/ppt/notesSlides/notesSlide124.xml" ContentType="application/vnd.openxmlformats-officedocument.presentationml.notesSlide+xml"/>
  <Override PartName="/ppt/notesSlides/notesSlide74.xml" ContentType="application/vnd.openxmlformats-officedocument.presentationml.notesSlide+xml"/>
  <Override PartName="/ppt/notesSlides/notesSlide125.xml" ContentType="application/vnd.openxmlformats-officedocument.presentationml.notesSlide+xml"/>
  <Override PartName="/ppt/notesSlides/notesSlide75.xml" ContentType="application/vnd.openxmlformats-officedocument.presentationml.notesSlide+xml"/>
  <Override PartName="/ppt/notesSlides/notesSlide5.xml" ContentType="application/vnd.openxmlformats-officedocument.presentationml.notesSlide+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2.png" ContentType="image/png"/>
  <Override PartName="/ppt/media/image51.png" ContentType="image/png"/>
  <Override PartName="/ppt/media/image50.png" ContentType="image/png"/>
  <Override PartName="/ppt/media/image49.png" ContentType="image/png"/>
  <Override PartName="/ppt/media/image10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53.png" ContentType="image/png"/>
  <Override PartName="/ppt/media/image12.tif" ContentType="image/tiff"/>
  <Override PartName="/ppt/media/image10.png" ContentType="image/png"/>
  <Override PartName="/ppt/media/image107.png" ContentType="image/png"/>
  <Override PartName="/ppt/media/image31.png" ContentType="image/png"/>
  <Override PartName="/ppt/media/image1.png" ContentType="image/png"/>
  <Override PartName="/ppt/media/image13.png" ContentType="image/png"/>
  <Override PartName="/ppt/media/image24.png" ContentType="image/png"/>
  <Override PartName="/ppt/media/image39.png" ContentType="image/png"/>
  <Override PartName="/ppt/media/image9.png" ContentType="image/png"/>
  <Override PartName="/ppt/media/image86.png" ContentType="image/png"/>
  <Override PartName="/ppt/media/image38.png" ContentType="image/png"/>
  <Override PartName="/ppt/media/image8.png" ContentType="image/png"/>
  <Override PartName="/ppt/media/image85.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35.png" ContentType="image/png"/>
  <Override PartName="/ppt/media/image5.png" ContentType="image/png"/>
  <Override PartName="/ppt/media/image17.png" ContentType="image/png"/>
  <Override PartName="/ppt/media/image82.png" ContentType="image/png"/>
  <Override PartName="/ppt/media/image28.png" ContentType="image/png"/>
  <Override PartName="/ppt/media/image93.png" ContentType="image/png"/>
  <Override PartName="/ppt/media/image34.png" ContentType="image/png"/>
  <Override PartName="/ppt/media/image4.png" ContentType="image/png"/>
  <Override PartName="/ppt/media/image16.png" ContentType="image/png"/>
  <Override PartName="/ppt/media/image81.png" ContentType="image/png"/>
  <Override PartName="/ppt/media/image27.png" ContentType="image/png"/>
  <Override PartName="/ppt/media/image92.png" ContentType="image/png"/>
  <Override PartName="/ppt/media/image33.png" ContentType="image/png"/>
  <Override PartName="/ppt/media/image71.png" ContentType="image/png"/>
  <Override PartName="/ppt/media/image73.png" ContentType="image/png"/>
  <Override PartName="/ppt/media/image74.png" ContentType="image/png"/>
  <Override PartName="/ppt/media/image75.png" ContentType="image/png"/>
  <Override PartName="/ppt/media/image76.png" ContentType="image/png"/>
  <Override PartName="/ppt/media/image77.png" ContentType="image/png"/>
  <Override PartName="/ppt/media/image78.png" ContentType="image/png"/>
  <Override PartName="/ppt/media/image87.png" ContentType="image/png"/>
  <Override PartName="/ppt/media/image88.png" ContentType="image/png"/>
  <Override PartName="/ppt/media/image95.png" ContentType="image/png"/>
  <Override PartName="/ppt/media/image72.png" ContentType="image/png"/>
  <Override PartName="/ppt/media/image116.png" ContentType="image/png"/>
  <Override PartName="/ppt/media/image115.tif" ContentType="image/tiff"/>
  <Override PartName="/ppt/media/image114.png" ContentType="image/png"/>
  <Override PartName="/ppt/media/image70.png" ContentType="image/png"/>
  <Override PartName="/ppt/media/image68.png" ContentType="image/png"/>
  <Override PartName="/ppt/media/image89.png" ContentType="image/png"/>
  <Override PartName="/ppt/media/image113.tif" ContentType="image/tiff"/>
  <Override PartName="/ppt/media/image111.png" ContentType="image/png"/>
  <Override PartName="/ppt/media/image109.png" ContentType="image/png"/>
  <Override PartName="/ppt/media/image65.png" ContentType="image/png"/>
  <Override PartName="/ppt/media/image97.png" ContentType="image/png"/>
  <Override PartName="/ppt/media/image60.png" ContentType="image/png"/>
  <Override PartName="/ppt/media/image23.png" ContentType="image/png"/>
  <Override PartName="/ppt/media/image98.png" ContentType="image/png"/>
  <Override PartName="/ppt/media/image61.png" ContentType="image/png"/>
  <Override PartName="/ppt/media/image106.tif" ContentType="image/tiff"/>
  <Override PartName="/ppt/media/image105.tif" ContentType="image/tiff"/>
  <Override PartName="/ppt/media/image103.png" ContentType="image/png"/>
  <Override PartName="/ppt/media/image96.png" ContentType="image/png"/>
  <Override PartName="/ppt/media/image102.png" ContentType="image/png"/>
  <Override PartName="/ppt/media/image104.tif" ContentType="image/tiff"/>
  <Override PartName="/ppt/media/image22.png" ContentType="image/png"/>
  <Override PartName="/ppt/media/image79.png" ContentType="image/png"/>
  <Override PartName="/ppt/media/image101.png" ContentType="image/png"/>
  <Override PartName="/ppt/media/image99.png" ContentType="image/png"/>
  <Override PartName="/ppt/media/image62.png" ContentType="image/png"/>
  <Override PartName="/ppt/media/image69.png" ContentType="image/png"/>
  <Override PartName="/ppt/media/image32.png" ContentType="image/png"/>
  <Override PartName="/ppt/media/image67.png" ContentType="image/png"/>
  <Override PartName="/ppt/media/image110.png" ContentType="image/png"/>
  <Override PartName="/ppt/media/image59.png" ContentType="image/png"/>
  <Override PartName="/ppt/media/image112.tif" ContentType="image/tiff"/>
  <Override PartName="/ppt/media/image66.png" ContentType="image/png"/>
  <Override PartName="/ppt/media/image64.png" ContentType="image/png"/>
  <Override PartName="/ppt/media/image63.png" ContentType="image/png"/>
  <Override PartName="/ppt/media/image21.png" ContentType="image/png"/>
  <Override PartName="/ppt/media/image58.png" ContentType="image/png"/>
  <Override PartName="/ppt/media/image20.png" ContentType="image/png"/>
  <Override PartName="/ppt/media/image57.png" ContentType="image/png"/>
  <Override PartName="/ppt/media/image25.png" ContentType="image/png"/>
  <Override PartName="/ppt/media/image90.png" ContentType="image/png"/>
  <Override PartName="/ppt/media/image2.png" ContentType="image/png"/>
  <Override PartName="/ppt/media/image14.png" ContentType="image/png"/>
  <Override PartName="/ppt/media/image91.png" ContentType="image/png"/>
  <Override PartName="/ppt/media/image26.png" ContentType="image/png"/>
  <Override PartName="/ppt/media/image3.png" ContentType="image/png"/>
  <Override PartName="/ppt/media/image15.png" ContentType="image/png"/>
  <Override PartName="/ppt/media/image80.png" ContentType="image/png"/>
  <Override PartName="/ppt/slideLayouts/_rels/slideLayout9.xml.rels" ContentType="application/vnd.openxmlformats-package.relationships+xml"/>
  <Override PartName="/ppt/slideLayouts/_rels/slideLayout19.xml.rels" ContentType="application/vnd.openxmlformats-package.relationships+xml"/>
  <Override PartName="/ppt/slideLayouts/_rels/slideLayout23.xml.rels" ContentType="application/vnd.openxmlformats-package.relationships+xml"/>
  <Override PartName="/ppt/slideLayouts/_rels/slideLayout91.xml.rels" ContentType="application/vnd.openxmlformats-package.relationships+xml"/>
  <Override PartName="/ppt/slideLayouts/_rels/slideLayout84.xml.rels" ContentType="application/vnd.openxmlformats-package.relationships+xml"/>
  <Override PartName="/ppt/slideLayouts/_rels/slideLayout31.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9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30.xml.rels" ContentType="application/vnd.openxmlformats-package.relationships+xml"/>
  <Override PartName="/ppt/slideLayouts/_rels/slideLayout57.xml.rels" ContentType="application/vnd.openxmlformats-package.relationships+xml"/>
  <Override PartName="/ppt/slideLayouts/_rels/slideLayout61.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_rels/slideLayout27.xml.rels" ContentType="application/vnd.openxmlformats-package.relationships+xml"/>
  <Override PartName="/ppt/slideLayouts/_rels/slideLayout21.xml.rels" ContentType="application/vnd.openxmlformats-package.relationships+xml"/>
  <Override PartName="/ppt/slideLayouts/_rels/slideLayout17.xml.rels" ContentType="application/vnd.openxmlformats-package.relationships+xml"/>
  <Override PartName="/ppt/slideLayouts/_rels/slideLayout1.xml.rels" ContentType="application/vnd.openxmlformats-package.relationships+xml"/>
  <Override PartName="/ppt/slideLayouts/_rels/slideLayout26.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25.xml.rels" ContentType="application/vnd.openxmlformats-package.relationships+xml"/>
  <Override PartName="/ppt/slideLayouts/_rels/slideLayout28.xml.rels" ContentType="application/vnd.openxmlformats-package.relationships+xml"/>
  <Override PartName="/ppt/slideLayouts/_rels/slideLayout92.xml.rels" ContentType="application/vnd.openxmlformats-package.relationships+xml"/>
  <Override PartName="/ppt/slideLayouts/_rels/slideLayout85.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66.xml.rels" ContentType="application/vnd.openxmlformats-package.relationships+xml"/>
  <Override PartName="/ppt/slideLayouts/_rels/slideLayout93.xml.rels" ContentType="application/vnd.openxmlformats-package.relationships+xml"/>
  <Override PartName="/ppt/slideLayouts/_rels/slideLayout86.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77.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51.xml.rels" ContentType="application/vnd.openxmlformats-package.relationships+xml"/>
  <Override PartName="/ppt/slideLayouts/_rels/slideLayout54.xml.rels" ContentType="application/vnd.openxmlformats-package.relationships+xml"/>
  <Override PartName="/ppt/slideLayouts/_rels/slideLayout47.xml.rels" ContentType="application/vnd.openxmlformats-package.relationships+xml"/>
  <Override PartName="/ppt/slideLayouts/_rels/slideLayout63.xml.rels" ContentType="application/vnd.openxmlformats-package.relationships+xml"/>
  <Override PartName="/ppt/slideLayouts/_rels/slideLayout53.xml.rels" ContentType="application/vnd.openxmlformats-package.relationships+xml"/>
  <Override PartName="/ppt/slideLayouts/_rels/slideLayout46.xml.rels" ContentType="application/vnd.openxmlformats-package.relationships+xml"/>
  <Override PartName="/ppt/slideLayouts/_rels/slideLayout62.xml.rels" ContentType="application/vnd.openxmlformats-package.relationships+xml"/>
  <Override PartName="/ppt/slideLayouts/_rels/slideLayout52.xml.rels" ContentType="application/vnd.openxmlformats-package.relationships+xml"/>
  <Override PartName="/ppt/slideLayouts/_rels/slideLayout76.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5.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65.xml.rels" ContentType="application/vnd.openxmlformats-package.relationships+xml"/>
  <Override PartName="/ppt/slideLayouts/_rels/slideLayout14.xml.rels" ContentType="application/vnd.openxmlformats-package.relationships+xml"/>
  <Override PartName="/ppt/slideLayouts/_rels/slideLayout89.xml.rels" ContentType="application/vnd.openxmlformats-package.relationships+xml"/>
  <Override PartName="/ppt/slideLayouts/_rels/slideLayout74.xml.rels" ContentType="application/vnd.openxmlformats-package.relationships+xml"/>
  <Override PartName="/ppt/slideLayouts/_rels/slideLayout81.xml.rels" ContentType="application/vnd.openxmlformats-package.relationships+xml"/>
  <Override PartName="/ppt/slideLayouts/_rels/slideLayout58.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75.xml.rels" ContentType="application/vnd.openxmlformats-package.relationships+xml"/>
  <Override PartName="/ppt/slideLayouts/_rels/slideLayout82.xml.rels" ContentType="application/vnd.openxmlformats-package.relationships+xml"/>
  <Override PartName="/ppt/slideLayouts/_rels/slideLayout43.xml.rels" ContentType="application/vnd.openxmlformats-package.relationships+xml"/>
  <Override PartName="/ppt/slideLayouts/_rels/slideLayout96.xml.rels" ContentType="application/vnd.openxmlformats-package.relationships+xml"/>
  <Override PartName="/ppt/slideLayouts/_rels/slideLayout69.xml.rels" ContentType="application/vnd.openxmlformats-package.relationships+xml"/>
  <Override PartName="/ppt/slideLayouts/_rels/slideLayout73.xml.rels" ContentType="application/vnd.openxmlformats-package.relationships+xml"/>
  <Override PartName="/ppt/slideLayouts/_rels/slideLayout88.xml.rels" ContentType="application/vnd.openxmlformats-package.relationships+xml"/>
  <Override PartName="/ppt/slideLayouts/_rels/slideLayout64.xml.rels" ContentType="application/vnd.openxmlformats-package.relationships+xml"/>
  <Override PartName="/ppt/slideLayouts/_rels/slideLayout95.xml.rels" ContentType="application/vnd.openxmlformats-package.relationships+xml"/>
  <Override PartName="/ppt/slideLayouts/_rels/slideLayout80.xml.rels" ContentType="application/vnd.openxmlformats-package.relationships+xml"/>
  <Override PartName="/ppt/slideLayouts/_rels/slideLayout94.xml.rels" ContentType="application/vnd.openxmlformats-package.relationships+xml"/>
  <Override PartName="/ppt/slideLayouts/_rels/slideLayout78.xml.rels" ContentType="application/vnd.openxmlformats-package.relationships+xml"/>
  <Override PartName="/ppt/slideLayouts/_rels/slideLayout68.xml.rels" ContentType="application/vnd.openxmlformats-package.relationships+xml"/>
  <Override PartName="/ppt/slideLayouts/_rels/slideLayout72.xml.rels" ContentType="application/vnd.openxmlformats-package.relationships+xml"/>
  <Override PartName="/ppt/slideLayouts/_rels/slideLayout87.xml.rels" ContentType="application/vnd.openxmlformats-package.relationships+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46.xml" ContentType="application/vnd.openxmlformats-officedocument.presentationml.slideLayout+xml"/>
  <Override PartName="/ppt/slideLayouts/slideLayout8.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43.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2.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94.xml" ContentType="application/vnd.openxmlformats-officedocument.presentationml.slideLayout+xml"/>
  <Override PartName="/ppt/slideLayouts/slideLayout29.xml" ContentType="application/vnd.openxmlformats-officedocument.presentationml.slideLayout+xml"/>
  <Override PartName="/ppt/slideLayouts/slideLayout71.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61.xml" ContentType="application/vnd.openxmlformats-officedocument.presentationml.slideLayout+xml"/>
  <Override PartName="/ppt/slideLayouts/slideLayout96.xml" ContentType="application/vnd.openxmlformats-officedocument.presentationml.slideLayout+xml"/>
  <Override PartName="/ppt/slideLayouts/slideLayout60.xml" ContentType="application/vnd.openxmlformats-officedocument.presentationml.slideLayout+xml"/>
  <Override PartName="/ppt/slideLayouts/slideLayout95.xml" ContentType="application/vnd.openxmlformats-officedocument.presentationml.slideLayout+xml"/>
  <Override PartName="/ppt/slideLayouts/slideLayout89.xml" ContentType="application/vnd.openxmlformats-officedocument.presentationml.slideLayout+xml"/>
  <Override PartName="/ppt/slideLayouts/slideLayout77.xml" ContentType="application/vnd.openxmlformats-officedocument.presentationml.slideLayout+xml"/>
  <Override PartName="/ppt/slideLayouts/slideLayout88.xml" ContentType="application/vnd.openxmlformats-officedocument.presentationml.slideLayout+xml"/>
  <Override PartName="/ppt/slideLayouts/slideLayout76.xml" ContentType="application/vnd.openxmlformats-officedocument.presentationml.slideLayout+xml"/>
  <Override PartName="/ppt/slideLayouts/slideLayout87.xml" ContentType="application/vnd.openxmlformats-officedocument.presentationml.slideLayout+xml"/>
  <Override PartName="/ppt/slideLayouts/slideLayout75.xml" ContentType="application/vnd.openxmlformats-officedocument.presentationml.slideLayout+xml"/>
  <Override PartName="/ppt/slideLayouts/slideLayout86.xml" ContentType="application/vnd.openxmlformats-officedocument.presentationml.slideLayout+xml"/>
  <Override PartName="/ppt/slideLayouts/slideLayout74.xml" ContentType="application/vnd.openxmlformats-officedocument.presentationml.slideLayout+xml"/>
  <Override PartName="/ppt/slideLayouts/slideLayout85.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28.xml" ContentType="application/vnd.openxmlformats-officedocument.presentationml.slideLayout+xml"/>
  <Override PartName="/ppt/slideLayouts/slideLayout93.xml" ContentType="application/vnd.openxmlformats-officedocument.presentationml.slideLayout+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81.xml" ContentType="application/vnd.openxmlformats-officedocument.presentationml.slideLayout+xml"/>
  <Override PartName="/ppt/slideLayouts/slideLayout15.xml" ContentType="application/vnd.openxmlformats-officedocument.presentationml.slideLayout+xml"/>
  <Override PartName="/ppt/slideLayouts/slideLayout80.xml" ContentType="application/vnd.openxmlformats-officedocument.presentationml.slideLayout+xml"/>
  <Override PartName="/ppt/slideLayouts/slideLayout17.xml" ContentType="application/vnd.openxmlformats-officedocument.presentationml.slideLayout+xml"/>
  <Override PartName="/ppt/slideLayouts/slideLayout82.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83.xml" ContentType="application/vnd.openxmlformats-officedocument.presentationml.slideLayout+xml"/>
  <Override PartName="/ppt/slideLayouts/slideLayout22.xml" ContentType="application/vnd.openxmlformats-officedocument.presentationml.slideLayout+xml"/>
  <Override PartName="/ppt/slideLayouts/slideLayout59.xml" ContentType="application/vnd.openxmlformats-officedocument.presentationml.slideLayout+xml"/>
  <Override PartName="/ppt/slideLayouts/slideLayout19.xml" ContentType="application/vnd.openxmlformats-officedocument.presentationml.slideLayout+xml"/>
  <Override PartName="/ppt/slideLayouts/slideLayout84.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90.xml" ContentType="application/vnd.openxmlformats-officedocument.presentationml.slideLayout+xml"/>
  <Override PartName="/ppt/slideLayouts/slideLayout25.xml" ContentType="application/vnd.openxmlformats-officedocument.presentationml.slideLayout+xml"/>
  <Override PartName="/ppt/slideLayouts/slideLayout91.xml" ContentType="application/vnd.openxmlformats-officedocument.presentationml.slideLayout+xml"/>
  <Override PartName="/ppt/slideLayouts/slideLayout26.xml" ContentType="application/vnd.openxmlformats-officedocument.presentationml.slideLayout+xml"/>
  <Override PartName="/ppt/slideLayouts/slideLayout92.xml" ContentType="application/vnd.openxmlformats-officedocument.presentationml.slideLayout+xml"/>
  <Override PartName="/ppt/slideLayouts/slideLayout27.xml" ContentType="application/vnd.openxmlformats-officedocument.presentationml.slideLayout+xml"/>
  <Override PartName="/ppt/slideLayouts/slideLayout10.xml" ContentType="application/vnd.openxmlformats-officedocument.presentationml.slideLayout+xml"/>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74.xml.rels" ContentType="application/vnd.openxmlformats-package.relationships+xml"/>
  <Override PartName="/ppt/slides/_rels/slide151.xml.rels" ContentType="application/vnd.openxmlformats-package.relationships+xml"/>
  <Override PartName="/ppt/slides/_rels/slide107.xml.rels" ContentType="application/vnd.openxmlformats-package.relationships+xml"/>
  <Override PartName="/ppt/slides/_rels/slide101.xml.rels" ContentType="application/vnd.openxmlformats-package.relationships+xml"/>
  <Override PartName="/ppt/slides/_rels/slide24.xml.rels" ContentType="application/vnd.openxmlformats-package.relationships+xml"/>
  <Override PartName="/ppt/slides/_rels/slide94.xml.rels" ContentType="application/vnd.openxmlformats-package.relationships+xml"/>
  <Override PartName="/ppt/slides/_rels/slide127.xml.rels" ContentType="application/vnd.openxmlformats-package.relationships+xml"/>
  <Override PartName="/ppt/slides/_rels/slide26.xml.rels" ContentType="application/vnd.openxmlformats-package.relationships+xml"/>
  <Override PartName="/ppt/slides/_rels/slide70.xml.rels" ContentType="application/vnd.openxmlformats-package.relationships+xml"/>
  <Override PartName="/ppt/slides/_rels/slide103.xml.rels" ContentType="application/vnd.openxmlformats-package.relationships+xml"/>
  <Override PartName="/ppt/slides/_rels/slide73.xml.rels" ContentType="application/vnd.openxmlformats-package.relationships+xml"/>
  <Override PartName="/ppt/slides/_rels/slide150.xml.rels" ContentType="application/vnd.openxmlformats-package.relationships+xml"/>
  <Override PartName="/ppt/slides/_rels/slide106.xml.rels" ContentType="application/vnd.openxmlformats-package.relationships+xml"/>
  <Override PartName="/ppt/slides/_rels/slide69.xml.rels" ContentType="application/vnd.openxmlformats-package.relationships+xml"/>
  <Override PartName="/ppt/slides/_rels/slide93.xml.rels" ContentType="application/vnd.openxmlformats-package.relationships+xml"/>
  <Override PartName="/ppt/slides/_rels/slide49.xml.rels" ContentType="application/vnd.openxmlformats-package.relationships+xml"/>
  <Override PartName="/ppt/slides/_rels/slide126.xml.rels" ContentType="application/vnd.openxmlformats-package.relationships+xml"/>
  <Override PartName="/ppt/slides/_rels/slide25.xml.rels" ContentType="application/vnd.openxmlformats-package.relationships+xml"/>
  <Override PartName="/ppt/slides/_rels/slide102.xml.rels" ContentType="application/vnd.openxmlformats-package.relationships+xml"/>
  <Override PartName="/ppt/slides/_rels/slide72.xml.rels" ContentType="application/vnd.openxmlformats-package.relationships+xml"/>
  <Override PartName="/ppt/slides/_rels/slide105.xml.rels" ContentType="application/vnd.openxmlformats-package.relationships+xml"/>
  <Override PartName="/ppt/slides/_rels/slide68.xml.rels" ContentType="application/vnd.openxmlformats-package.relationships+xml"/>
  <Override PartName="/ppt/slides/_rels/slide164.xml.rels" ContentType="application/vnd.openxmlformats-package.relationships+xml"/>
  <Override PartName="/ppt/slides/_rels/slide87.xml.rels" ContentType="application/vnd.openxmlformats-package.relationships+xml"/>
  <Override PartName="/ppt/slides/_rels/slide120.xml.rels" ContentType="application/vnd.openxmlformats-package.relationships+xml"/>
  <Override PartName="/ppt/slides/_rels/slide92.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71.xml.rels" ContentType="application/vnd.openxmlformats-package.relationships+xml"/>
  <Override PartName="/ppt/slides/_rels/slide104.xml.rels" ContentType="application/vnd.openxmlformats-package.relationships+xml"/>
  <Override PartName="/ppt/slides/_rels/slide67.xml.rels" ContentType="application/vnd.openxmlformats-package.relationships+xml"/>
  <Override PartName="/ppt/slides/_rels/slide163.xml.rels" ContentType="application/vnd.openxmlformats-package.relationships+xml"/>
  <Override PartName="/ppt/slides/_rels/slide119.xml.rels" ContentType="application/vnd.openxmlformats-package.relationships+xml"/>
  <Override PartName="/ppt/slides/_rels/slide86.xml.rels" ContentType="application/vnd.openxmlformats-package.relationships+xml"/>
  <Override PartName="/ppt/slides/_rels/slide122.xml.rels" ContentType="application/vnd.openxmlformats-package.relationships+xml"/>
  <Override PartName="/ppt/slides/_rels/slide66.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146.xml.rels" ContentType="application/vnd.openxmlformats-package.relationships+xml"/>
  <Override PartName="/ppt/slides/_rels/slide137.xml.rels" ContentType="application/vnd.openxmlformats-package.relationships+xml"/>
  <Override PartName="/ppt/slides/_rels/slide131.xml.rels" ContentType="application/vnd.openxmlformats-package.relationships+xml"/>
  <Override PartName="/ppt/slides/_rels/slide52.xml.rels" ContentType="application/vnd.openxmlformats-package.relationships+xml"/>
  <Override PartName="/ppt/slides/_rels/slide157.xml.rels" ContentType="application/vnd.openxmlformats-package.relationships+xml"/>
  <Override PartName="/ppt/slides/_rels/slide156.xml.rels" ContentType="application/vnd.openxmlformats-package.relationships+xml"/>
  <Override PartName="/ppt/slides/_rels/slide143.xml.rels" ContentType="application/vnd.openxmlformats-package.relationships+xml"/>
  <Override PartName="/ppt/slides/_rels/slide139.xml.rels" ContentType="application/vnd.openxmlformats-package.relationships+xml"/>
  <Override PartName="/ppt/slides/_rels/slide54.xml.rels" ContentType="application/vnd.openxmlformats-package.relationships+xml"/>
  <Override PartName="/ppt/slides/_rels/slide144.xml.rels" ContentType="application/vnd.openxmlformats-package.relationships+xml"/>
  <Override PartName="/ppt/slides/_rels/slide142.xml.rels" ContentType="application/vnd.openxmlformats-package.relationships+xml"/>
  <Override PartName="/ppt/slides/_rels/slide138.xml.rels" ContentType="application/vnd.openxmlformats-package.relationships+xml"/>
  <Override PartName="/ppt/slides/_rels/slide147.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132.xml.rels" ContentType="application/vnd.openxmlformats-package.relationships+xml"/>
  <Override PartName="/ppt/slides/_rels/slide130.xml.rels" ContentType="application/vnd.openxmlformats-package.relationships+xml"/>
  <Override PartName="/ppt/slides/_rels/slide14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77.xml.rels" ContentType="application/vnd.openxmlformats-package.relationships+xml"/>
  <Override PartName="/ppt/slides/_rels/slide133.xml.rels" ContentType="application/vnd.openxmlformats-package.relationships+xml"/>
  <Override PartName="/ppt/slides/_rels/slide159.xml.rels" ContentType="application/vnd.openxmlformats-package.relationships+xml"/>
  <Override PartName="/ppt/slides/_rels/slide3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5.xml.rels" ContentType="application/vnd.openxmlformats-package.relationships+xml"/>
  <Override PartName="/ppt/slides/_rels/slide135.xml.rels" ContentType="application/vnd.openxmlformats-package.relationships+xml"/>
  <Override PartName="/ppt/slides/_rels/slide79.xml.rels" ContentType="application/vnd.openxmlformats-package.relationships+xml"/>
  <Override PartName="/ppt/slides/_rels/slide97.xml.rels" ContentType="application/vnd.openxmlformats-package.relationships+xml"/>
  <Override PartName="/ppt/slides/_rels/slide44.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129.xml.rels" ContentType="application/vnd.openxmlformats-package.relationships+xml"/>
  <Override PartName="/ppt/slides/_rels/slide96.xml.rels" ContentType="application/vnd.openxmlformats-package.relationships+xml"/>
  <Override PartName="/ppt/slides/_rels/slide98.xml.rels" ContentType="application/vnd.openxmlformats-package.relationships+xml"/>
  <Override PartName="/ppt/slides/_rels/slide45.xml.rels" ContentType="application/vnd.openxmlformats-package.relationships+xml"/>
  <Override PartName="/ppt/slides/_rels/slide29.xml.rels" ContentType="application/vnd.openxmlformats-package.relationships+xml"/>
  <Override PartName="/ppt/slides/_rels/slide99.xml.rels" ContentType="application/vnd.openxmlformats-package.relationships+xml"/>
  <Override PartName="/ppt/slides/_rels/slide50.xml.rels" ContentType="application/vnd.openxmlformats-package.relationships+xml"/>
  <Override PartName="/ppt/slides/_rels/slide128.xml.rels" ContentType="application/vnd.openxmlformats-package.relationships+xml"/>
  <Override PartName="/ppt/slides/_rels/slide95.xml.rels" ContentType="application/vnd.openxmlformats-package.relationships+xml"/>
  <Override PartName="/ppt/slides/_rels/slide88.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162.xml.rels" ContentType="application/vnd.openxmlformats-package.relationships+xml"/>
  <Override PartName="/ppt/slides/_rels/slide118.xml.rels" ContentType="application/vnd.openxmlformats-package.relationships+xml"/>
  <Override PartName="/ppt/slides/_rels/slide85.xml.rels" ContentType="application/vnd.openxmlformats-package.relationships+xml"/>
  <Override PartName="/ppt/slides/_rels/slide78.xml.rels" ContentType="application/vnd.openxmlformats-package.relationships+xml"/>
  <Override PartName="/ppt/slides/_rels/slide4.xml.rels" ContentType="application/vnd.openxmlformats-package.relationships+xml"/>
  <Override PartName="/ppt/slides/_rels/slide134.xml.rels" ContentType="application/vnd.openxmlformats-package.relationships+xml"/>
  <Override PartName="/ppt/slides/_rels/slide39.xml.rels" ContentType="application/vnd.openxmlformats-package.relationships+xml"/>
  <Override PartName="/ppt/slides/_rels/slide83.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4.xml.rels" ContentType="application/vnd.openxmlformats-package.relationships+xml"/>
  <Override PartName="/ppt/slides/_rels/slide28.xml.rels" ContentType="application/vnd.openxmlformats-package.relationships+xml"/>
  <Override PartName="/ppt/slides/_rels/slide114.xml.rels" ContentType="application/vnd.openxmlformats-package.relationships+xml"/>
  <Override PartName="/ppt/slides/_rels/slide81.xml.rels" ContentType="application/vnd.openxmlformats-package.relationships+xml"/>
  <Override PartName="/ppt/slides/_rels/slide37.xml.rels" ContentType="application/vnd.openxmlformats-package.relationships+xml"/>
  <Override PartName="/ppt/slides/_rels/slide53.xml.rels" ContentType="application/vnd.openxmlformats-package.relationships+xml"/>
  <Override PartName="/ppt/slides/_rels/slide30.xml.rels" ContentType="application/vnd.openxmlformats-package.relationships+xml"/>
  <Override PartName="/ppt/slides/_rels/slide158.xml.rels" ContentType="application/vnd.openxmlformats-package.relationships+xml"/>
  <Override PartName="/ppt/slides/_rels/slide149.xml.rels" ContentType="application/vnd.openxmlformats-package.relationships+xml"/>
  <Override PartName="/ppt/slides/_rels/slide23.xml.rels" ContentType="application/vnd.openxmlformats-package.relationships+xml"/>
  <Override PartName="/ppt/slides/_rels/slide100.xml.rels" ContentType="application/vnd.openxmlformats-package.relationships+xml"/>
  <Override PartName="/ppt/slides/_rels/slide51.xml.rels" ContentType="application/vnd.openxmlformats-package.relationships+xml"/>
  <Override PartName="/ppt/slides/_rels/slide111.xml.rels" ContentType="application/vnd.openxmlformats-package.relationships+xml"/>
  <Override PartName="/ppt/slides/_rels/slide34.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2.xml.rels" ContentType="application/vnd.openxmlformats-package.relationships+xml"/>
  <Override PartName="/ppt/slides/_rels/slide113.xml.rels" ContentType="application/vnd.openxmlformats-package.relationships+xml"/>
  <Override PartName="/ppt/slides/_rels/slide36.xml.rels" ContentType="application/vnd.openxmlformats-package.relationships+xml"/>
  <Override PartName="/ppt/slides/_rels/slide80.xml.rels" ContentType="application/vnd.openxmlformats-package.relationships+xml"/>
  <Override PartName="/ppt/slides/_rels/slide33.xml.rels" ContentType="application/vnd.openxmlformats-package.relationships+xml"/>
  <Override PartName="/ppt/slides/_rels/slide110.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59.xml.rels" ContentType="application/vnd.openxmlformats-package.relationships+xml"/>
  <Override PartName="/ppt/slides/_rels/slide136.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75.xml.rels" ContentType="application/vnd.openxmlformats-package.relationships+xml"/>
  <Override PartName="/ppt/slides/_rels/slide152.xml.rels" ContentType="application/vnd.openxmlformats-package.relationships+xml"/>
  <Override PartName="/ppt/slides/_rels/slide108.xml.rels" ContentType="application/vnd.openxmlformats-package.relationships+xml"/>
  <Override PartName="/ppt/slides/_rels/slide76.xml.rels" ContentType="application/vnd.openxmlformats-package.relationships+xml"/>
  <Override PartName="/ppt/slides/_rels/slide109.xml.rels" ContentType="application/vnd.openxmlformats-package.relationships+xml"/>
  <Override PartName="/ppt/slides/_rels/slide153.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15.xml.rels" ContentType="application/vnd.openxmlformats-package.relationships+xml"/>
  <Override PartName="/ppt/slides/_rels/slide38.xml.rels" ContentType="application/vnd.openxmlformats-package.relationships+xml"/>
  <Override PartName="/ppt/slides/_rels/slide82.xml.rels" ContentType="application/vnd.openxmlformats-package.relationships+xml"/>
  <Override PartName="/ppt/slides/_rels/slide112.xml.rels" ContentType="application/vnd.openxmlformats-package.relationships+xml"/>
  <Override PartName="/ppt/slides/_rels/slide35.xml.rels" ContentType="application/vnd.openxmlformats-package.relationships+xml"/>
  <Override PartName="/ppt/slides/_rels/slide148.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_rels/slide154.xml.rels" ContentType="application/vnd.openxmlformats-package.relationships+xml"/>
  <Override PartName="/ppt/slides/_rels/slide58.xml.rels" ContentType="application/vnd.openxmlformats-package.relationships+xml"/>
  <Override PartName="/ppt/slides/_rels/slide15.xml.rels" ContentType="application/vnd.openxmlformats-package.relationships+xml"/>
  <Override PartName="/ppt/slides/_rels/slide155.xml.rels" ContentType="application/vnd.openxmlformats-package.relationships+xml"/>
  <Override PartName="/ppt/slides/_rels/slide123.xml.rels" ContentType="application/vnd.openxmlformats-package.relationships+xml"/>
  <Override PartName="/ppt/slides/_rels/slide46.xml.rels" ContentType="application/vnd.openxmlformats-package.relationships+xml"/>
  <Override PartName="/ppt/slides/_rels/slide90.xml.rels" ContentType="application/vnd.openxmlformats-package.relationships+xml"/>
  <Override PartName="/ppt/slides/_rels/slide124.xml.rels" ContentType="application/vnd.openxmlformats-package.relationships+xml"/>
  <Override PartName="/ppt/slides/_rels/slide47.xml.rels" ContentType="application/vnd.openxmlformats-package.relationships+xml"/>
  <Override PartName="/ppt/slides/_rels/slide91.xml.rels" ContentType="application/vnd.openxmlformats-package.relationships+xml"/>
  <Override PartName="/ppt/slides/_rels/slide62.xml.rels" ContentType="application/vnd.openxmlformats-package.relationships+xml"/>
  <Override PartName="/ppt/slides/_rels/slide140.xml.rels" ContentType="application/vnd.openxmlformats-package.relationships+xml"/>
  <Override PartName="/ppt/slides/_rels/slide63.xml.rels" ContentType="application/vnd.openxmlformats-package.relationships+xml"/>
  <Override PartName="/ppt/slides/_rels/slide160.xml.rels" ContentType="application/vnd.openxmlformats-package.relationships+xml"/>
  <Override PartName="/ppt/slides/_rels/slide141.xml.rels" ContentType="application/vnd.openxmlformats-package.relationships+xml"/>
  <Override PartName="/ppt/slides/_rels/slide64.xml.rels" ContentType="application/vnd.openxmlformats-package.relationships+xml"/>
  <Override PartName="/ppt/slides/_rels/slide84.xml.rels" ContentType="application/vnd.openxmlformats-package.relationships+xml"/>
  <Override PartName="/ppt/slides/_rels/slide117.xml.rels" ContentType="application/vnd.openxmlformats-package.relationships+xml"/>
  <Override PartName="/ppt/slides/_rels/slide161.xml.rels" ContentType="application/vnd.openxmlformats-package.relationships+xml"/>
  <Override PartName="/ppt/slides/_rels/slide65.xml.rels" ContentType="application/vnd.openxmlformats-package.relationships+xml"/>
  <Override PartName="/ppt/slides/_rels/slide121.xml.rels" ContentType="application/vnd.openxmlformats-package.relationships+xml"/>
  <Override PartName="/ppt/slides/slide127.xml" ContentType="application/vnd.openxmlformats-officedocument.presentationml.slide+xml"/>
  <Override PartName="/ppt/slides/slide99.xml" ContentType="application/vnd.openxmlformats-officedocument.presentationml.slide+xml"/>
  <Override PartName="/ppt/slides/slide126.xml" ContentType="application/vnd.openxmlformats-officedocument.presentationml.slide+xml"/>
  <Override PartName="/ppt/slides/slide98.xml" ContentType="application/vnd.openxmlformats-officedocument.presentationml.slide+xml"/>
  <Override PartName="/ppt/slides/slide125.xml" ContentType="application/vnd.openxmlformats-officedocument.presentationml.slide+xml"/>
  <Override PartName="/ppt/slides/slide97.xml" ContentType="application/vnd.openxmlformats-officedocument.presentationml.slide+xml"/>
  <Override PartName="/ppt/slides/slide29.xml" ContentType="application/vnd.openxmlformats-officedocument.presentationml.slide+xml"/>
  <Override PartName="/ppt/slides/slide124.xml" ContentType="application/vnd.openxmlformats-officedocument.presentationml.slide+xml"/>
  <Override PartName="/ppt/slides/slide96.xml" ContentType="application/vnd.openxmlformats-officedocument.presentationml.slide+xml"/>
  <Override PartName="/ppt/slides/slide28.xml" ContentType="application/vnd.openxmlformats-officedocument.presentationml.slide+xml"/>
  <Override PartName="/ppt/slides/slide123.xml" ContentType="application/vnd.openxmlformats-officedocument.presentationml.slide+xml"/>
  <Override PartName="/ppt/slides/slide95.xml" ContentType="application/vnd.openxmlformats-officedocument.presentationml.slide+xml"/>
  <Override PartName="/ppt/slides/slide27.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89.xml" ContentType="application/vnd.openxmlformats-officedocument.presentationml.slide+xml"/>
  <Override PartName="/ppt/slides/slide116.xml" ContentType="application/vnd.openxmlformats-officedocument.presentationml.slide+xml"/>
  <Override PartName="/ppt/slides/slide88.xml" ContentType="application/vnd.openxmlformats-officedocument.presentationml.slide+xml"/>
  <Override PartName="/ppt/slides/slide115.xml" ContentType="application/vnd.openxmlformats-officedocument.presentationml.slide+xml"/>
  <Override PartName="/ppt/slides/slide87.xml" ContentType="application/vnd.openxmlformats-officedocument.presentationml.slide+xml"/>
  <Override PartName="/ppt/slides/slide19.xml" ContentType="application/vnd.openxmlformats-officedocument.presentationml.slide+xml"/>
  <Override PartName="/ppt/slides/slide114.xml" ContentType="application/vnd.openxmlformats-officedocument.presentationml.slide+xml"/>
  <Override PartName="/ppt/slides/slide86.xml" ContentType="application/vnd.openxmlformats-officedocument.presentationml.slide+xml"/>
  <Override PartName="/ppt/slides/slide18.xml" ContentType="application/vnd.openxmlformats-officedocument.presentationml.slide+xml"/>
  <Override PartName="/ppt/slides/slide113.xml" ContentType="application/vnd.openxmlformats-officedocument.presentationml.slide+xml"/>
  <Override PartName="/ppt/slides/slide85.xml" ContentType="application/vnd.openxmlformats-officedocument.presentationml.slide+xml"/>
  <Override PartName="/ppt/slides/slide17.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105.xml" ContentType="application/vnd.openxmlformats-officedocument.presentationml.slide+xml"/>
  <Override PartName="/ppt/slides/slide77.xml" ContentType="application/vnd.openxmlformats-officedocument.presentationml.slide+xml"/>
  <Override PartName="/ppt/slides/slide104.xml" ContentType="application/vnd.openxmlformats-officedocument.presentationml.slide+xml"/>
  <Override PartName="/ppt/slides/slide76.xml" ContentType="application/vnd.openxmlformats-officedocument.presentationml.slide+xml"/>
  <Override PartName="/ppt/slides/slide103.xml" ContentType="application/vnd.openxmlformats-officedocument.presentationml.slide+xml"/>
  <Override PartName="/ppt/slides/slide75.xml" ContentType="application/vnd.openxmlformats-officedocument.presentationml.slide+xml"/>
  <Override PartName="/ppt/slides/slide79.xml" ContentType="application/vnd.openxmlformats-officedocument.presentationml.slide+xml"/>
  <Override PartName="/ppt/slides/slide107.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30.xml" ContentType="application/vnd.openxmlformats-officedocument.presentationml.slide+xml"/>
  <Override PartName="/ppt/slides/slide129.xml" ContentType="application/vnd.openxmlformats-officedocument.presentationml.slide+xml"/>
  <Override PartName="/ppt/slides/slide31.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80.xml" ContentType="application/vnd.openxmlformats-officedocument.presentationml.slide+xml"/>
  <Override PartName="/ppt/slides/slide43.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81.xml" ContentType="application/vnd.openxmlformats-officedocument.presentationml.slide+xml"/>
  <Override PartName="/ppt/slides/slide38.xml" ContentType="application/vnd.openxmlformats-officedocument.presentationml.slide+xml"/>
  <Override PartName="/ppt/slides/slide134.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40.xml" ContentType="application/vnd.openxmlformats-officedocument.presentationml.slide+xml"/>
  <Override PartName="/ppt/slides/slide145.xml" ContentType="application/vnd.openxmlformats-officedocument.presentationml.slide+xml"/>
  <Override PartName="/ppt/slides/slide49.xml" ContentType="application/vnd.openxmlformats-officedocument.presentationml.slide+xml"/>
  <Override PartName="/ppt/slides/slide136.xml" ContentType="application/vnd.openxmlformats-officedocument.presentationml.slide+xml"/>
  <Override PartName="/ppt/slides/slide148.xml" ContentType="application/vnd.openxmlformats-officedocument.presentationml.slide+xml"/>
  <Override PartName="/ppt/slides/slide44.xml" ContentType="application/vnd.openxmlformats-officedocument.presentationml.slide+xml"/>
  <Override PartName="/ppt/slides/slide140.xml" ContentType="application/vnd.openxmlformats-officedocument.presentationml.slide+xml"/>
  <Override PartName="/ppt/slides/slide53.xml" ContentType="application/vnd.openxmlformats-officedocument.presentationml.slide+xml"/>
  <Override PartName="/ppt/slides/slide137.xml" ContentType="application/vnd.openxmlformats-officedocument.presentationml.slide+xml"/>
  <Override PartName="/ppt/slides/slide149.xml" ContentType="application/vnd.openxmlformats-officedocument.presentationml.slide+xml"/>
  <Override PartName="/ppt/slides/slide50.xml" ContentType="application/vnd.openxmlformats-officedocument.presentationml.slide+xml"/>
  <Override PartName="/ppt/slides/slide150.xml" ContentType="application/vnd.openxmlformats-officedocument.presentationml.slide+xml"/>
  <Override PartName="/ppt/slides/slide54.xml" ContentType="application/vnd.openxmlformats-officedocument.presentationml.slide+xml"/>
  <Override PartName="/ppt/slides/slide32.xml" ContentType="application/vnd.openxmlformats-officedocument.presentationml.slide+xml"/>
  <Override PartName="/ppt/slides/slide156.xml" ContentType="application/vnd.openxmlformats-officedocument.presentationml.slide+xml"/>
  <Override PartName="/ppt/slides/slide33.xml" ContentType="application/vnd.openxmlformats-officedocument.presentationml.slide+xml"/>
  <Override PartName="/ppt/slides/slide157.xml" ContentType="application/vnd.openxmlformats-officedocument.presentationml.slide+xml"/>
  <Override PartName="/ppt/slides/slide146.xml" ContentType="application/vnd.openxmlformats-officedocument.presentationml.slide+xml"/>
  <Override PartName="/ppt/slides/slide51.xml" ContentType="application/vnd.openxmlformats-officedocument.presentationml.slide+xml"/>
  <Override PartName="/ppt/slides/slide130.xml" ContentType="application/vnd.openxmlformats-officedocument.presentationml.slide+xml"/>
  <Override PartName="/ppt/slides/slide34.xml" ContentType="application/vnd.openxmlformats-officedocument.presentationml.slide+xml"/>
  <Override PartName="/ppt/slides/slide158.xml" ContentType="application/vnd.openxmlformats-officedocument.presentationml.slide+xml"/>
  <Override PartName="/ppt/slides/slide147.xml" ContentType="application/vnd.openxmlformats-officedocument.presentationml.slide+xml"/>
  <Override PartName="/ppt/slides/slide52.xml" ContentType="application/vnd.openxmlformats-officedocument.presentationml.slide+xml"/>
  <Override PartName="/ppt/slides/slide131.xml" ContentType="application/vnd.openxmlformats-officedocument.presentationml.slide+xml"/>
  <Override PartName="/ppt/slides/slide35.xml" ContentType="application/vnd.openxmlformats-officedocument.presentationml.slide+xml"/>
  <Override PartName="/ppt/slides/slide159.xml" ContentType="application/vnd.openxmlformats-officedocument.presentationml.slide+xml"/>
  <Override PartName="/ppt/slides/slide60.xml" ContentType="application/vnd.openxmlformats-officedocument.presentationml.slide+xml"/>
  <Override PartName="/ppt/slides/slide128.xml" ContentType="application/vnd.openxmlformats-officedocument.presentationml.slide+xml"/>
  <Override PartName="/ppt/slides/slide152.xml" ContentType="application/vnd.openxmlformats-officedocument.presentationml.slide+xml"/>
  <Override PartName="/ppt/slides/slide56.xml" ContentType="application/vnd.openxmlformats-officedocument.presentationml.slide+xml"/>
  <Override PartName="/ppt/slides/slide151.xml" ContentType="application/vnd.openxmlformats-officedocument.presentationml.slide+xml"/>
  <Override PartName="/ppt/slides/slide55.xml" ContentType="application/vnd.openxmlformats-officedocument.presentationml.slide+xml"/>
  <Override PartName="/ppt/slides/slide36.xml" ContentType="application/vnd.openxmlformats-officedocument.presentationml.slide+xml"/>
  <Override PartName="/ppt/slides/slide132.xml" ContentType="application/vnd.openxmlformats-officedocument.presentationml.slide+xml"/>
  <Override PartName="/ppt/slides/slide141.xml" ContentType="application/vnd.openxmlformats-officedocument.presentationml.slide+xml"/>
  <Override PartName="/ppt/slides/slide45.xml" ContentType="application/vnd.openxmlformats-officedocument.presentationml.slide+xml"/>
  <Override PartName="/ppt/slides/slide37.xml" ContentType="application/vnd.openxmlformats-officedocument.presentationml.slide+xml"/>
  <Override PartName="/ppt/slides/slide133.xml" ContentType="application/vnd.openxmlformats-officedocument.presentationml.slide+xml"/>
  <Override PartName="/ppt/slides/slide142.xml" ContentType="application/vnd.openxmlformats-officedocument.presentationml.slide+xml"/>
  <Override PartName="/ppt/slides/slide46.xml" ContentType="application/vnd.openxmlformats-officedocument.presentationml.slide+xml"/>
  <Override PartName="/ppt/slides/slide144.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135.xml" ContentType="application/vnd.openxmlformats-officedocument.presentationml.slide+xml"/>
  <Override PartName="/ppt/slides/slide143.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slide109.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41.xml" ContentType="application/vnd.openxmlformats-officedocument.presentationml.slide+xml"/>
  <Override PartName="/ppt/slides/slide2.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153.xml" ContentType="application/vnd.openxmlformats-officedocument.presentationml.slide+xml"/>
  <Override PartName="/ppt/slides/slide57.xml" ContentType="application/vnd.openxmlformats-officedocument.presentationml.slide+xml"/>
  <Override PartName="/ppt/slides/slide14.xml" ContentType="application/vnd.openxmlformats-officedocument.presentationml.slide+xml"/>
  <Override PartName="/ppt/slides/slide110.xml" ContentType="application/vnd.openxmlformats-officedocument.presentationml.slide+xml"/>
  <Override PartName="/ppt/slides/slide82.xml" ContentType="application/vnd.openxmlformats-officedocument.presentationml.slide+xml"/>
  <Override PartName="/ppt/slides/slide20.xml" ContentType="application/vnd.openxmlformats-officedocument.presentationml.slide+xml"/>
  <Override PartName="/ppt/slides/slide119.xml" ContentType="application/vnd.openxmlformats-officedocument.presentationml.slide+xml"/>
  <Override PartName="/ppt/slides/slide154.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11.xml" ContentType="application/vnd.openxmlformats-officedocument.presentationml.slide+xml"/>
  <Override PartName="/ppt/slides/slide83.xml" ContentType="application/vnd.openxmlformats-officedocument.presentationml.slide+xml"/>
  <Override PartName="/ppt/slides/slide21.xml" ContentType="application/vnd.openxmlformats-officedocument.presentationml.slide+xml"/>
  <Override PartName="/ppt/slides/slide155.xml" ContentType="application/vnd.openxmlformats-officedocument.presentationml.slide+xml"/>
  <Override PartName="/ppt/slides/slide59.xml" ContentType="application/vnd.openxmlformats-officedocument.presentationml.slide+xml"/>
  <Override PartName="/ppt/slides/slide16.xml" ContentType="application/vnd.openxmlformats-officedocument.presentationml.slide+xml"/>
  <Override PartName="/ppt/slides/slide112.xml" ContentType="application/vnd.openxmlformats-officedocument.presentationml.slide+xml"/>
  <Override PartName="/ppt/slides/slide84.xml" ContentType="application/vnd.openxmlformats-officedocument.presentationml.slide+xml"/>
  <Override PartName="/ppt/slides/slide22.xml" ContentType="application/vnd.openxmlformats-officedocument.presentationml.slide+xml"/>
  <Override PartName="/ppt/slides/slide90.xml" ContentType="application/vnd.openxmlformats-officedocument.presentationml.slide+xml"/>
  <Override PartName="/ppt/slides/slide23.xml" ContentType="application/vnd.openxmlformats-officedocument.presentationml.slide+xml"/>
  <Override PartName="/ppt/slides/slide91.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160.xml" ContentType="application/vnd.openxmlformats-officedocument.presentationml.slide+xml"/>
  <Override PartName="/ppt/slides/slide64.xml" ContentType="application/vnd.openxmlformats-officedocument.presentationml.slide+xml"/>
  <Override PartName="/ppt/slides/slide161.xml" ContentType="application/vnd.openxmlformats-officedocument.presentationml.slide+xml"/>
  <Override PartName="/ppt/slides/slide65.xml" ContentType="application/vnd.openxmlformats-officedocument.presentationml.slide+xml"/>
  <Override PartName="/ppt/slides/slide162.xml" ContentType="application/vnd.openxmlformats-officedocument.presentationml.slide+xml"/>
  <Override PartName="/ppt/slides/slide66.xml" ContentType="application/vnd.openxmlformats-officedocument.presentationml.slide+xml"/>
  <Override PartName="/ppt/slides/slide163.xml" ContentType="application/vnd.openxmlformats-officedocument.presentationml.slide+xml"/>
  <Override PartName="/ppt/slides/slide67.xml" ContentType="application/vnd.openxmlformats-officedocument.presentationml.slide+xml"/>
  <Override PartName="/ppt/slides/slide120.xml" ContentType="application/vnd.openxmlformats-officedocument.presentationml.slide+xml"/>
  <Override PartName="/ppt/slides/slide24.xml" ContentType="application/vnd.openxmlformats-officedocument.presentationml.slide+xml"/>
  <Override PartName="/ppt/slides/slide92.xml" ContentType="application/vnd.openxmlformats-officedocument.presentationml.slide+xml"/>
  <Override PartName="/ppt/slides/slide164.xml" ContentType="application/vnd.openxmlformats-officedocument.presentationml.slide+xml"/>
  <Override PartName="/ppt/slides/slide68.xml" ContentType="application/vnd.openxmlformats-officedocument.presentationml.slide+xml"/>
  <Override PartName="/ppt/slides/slide25.xml" ContentType="application/vnd.openxmlformats-officedocument.presentationml.slide+xml"/>
  <Override PartName="/ppt/slides/slide121.xml" ContentType="application/vnd.openxmlformats-officedocument.presentationml.slide+xml"/>
  <Override PartName="/ppt/slides/slide93.xml" ContentType="application/vnd.openxmlformats-officedocument.presentationml.slide+xml"/>
  <Override PartName="/ppt/slides/slide69.xml" ContentType="application/vnd.openxmlformats-officedocument.presentationml.slide+xml"/>
  <Override PartName="/ppt/slides/slide26.xml" ContentType="application/vnd.openxmlformats-officedocument.presentationml.slide+xml"/>
  <Override PartName="/ppt/slides/slide122.xml" ContentType="application/vnd.openxmlformats-officedocument.presentationml.slide+xml"/>
  <Override PartName="/ppt/slides/slide9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100.xml" ContentType="application/vnd.openxmlformats-officedocument.presentationml.slide+xml"/>
  <Override PartName="/ppt/slides/slide72.xml" ContentType="application/vnd.openxmlformats-officedocument.presentationml.slide+xml"/>
  <Override PartName="/ppt/slides/slide101.xml" ContentType="application/vnd.openxmlformats-officedocument.presentationml.slide+xml"/>
  <Override PartName="/ppt/slides/slide73.xml" ContentType="application/vnd.openxmlformats-officedocument.presentationml.slide+xml"/>
  <Override PartName="/ppt/slides/slide102.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390" r:id="rId145"/>
    <p:sldId id="391" r:id="rId146"/>
    <p:sldId id="392" r:id="rId147"/>
    <p:sldId id="393" r:id="rId148"/>
    <p:sldId id="394" r:id="rId149"/>
    <p:sldId id="395" r:id="rId150"/>
    <p:sldId id="396" r:id="rId151"/>
    <p:sldId id="397" r:id="rId152"/>
    <p:sldId id="398" r:id="rId153"/>
    <p:sldId id="399" r:id="rId154"/>
    <p:sldId id="400" r:id="rId155"/>
    <p:sldId id="401" r:id="rId156"/>
    <p:sldId id="402" r:id="rId157"/>
    <p:sldId id="403" r:id="rId158"/>
    <p:sldId id="404" r:id="rId159"/>
    <p:sldId id="405" r:id="rId160"/>
    <p:sldId id="406" r:id="rId161"/>
    <p:sldId id="407" r:id="rId162"/>
    <p:sldId id="408" r:id="rId163"/>
    <p:sldId id="409" r:id="rId164"/>
    <p:sldId id="410" r:id="rId165"/>
    <p:sldId id="411" r:id="rId166"/>
    <p:sldId id="412" r:id="rId167"/>
    <p:sldId id="413" r:id="rId168"/>
    <p:sldId id="414" r:id="rId169"/>
    <p:sldId id="415" r:id="rId170"/>
    <p:sldId id="416" r:id="rId171"/>
    <p:sldId id="417" r:id="rId172"/>
    <p:sldId id="418" r:id="rId173"/>
    <p:sldId id="419" r:id="rId174"/>
  </p:sldIdLst>
  <p:sldSz cx="12192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notesMaster" Target="notesMasters/notesMaster1.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73" Type="http://schemas.openxmlformats.org/officeDocument/2006/relationships/slide" Target="slides/slide63.xml"/><Relationship Id="rId74" Type="http://schemas.openxmlformats.org/officeDocument/2006/relationships/slide" Target="slides/slide64.xml"/><Relationship Id="rId75" Type="http://schemas.openxmlformats.org/officeDocument/2006/relationships/slide" Target="slides/slide65.xml"/><Relationship Id="rId76" Type="http://schemas.openxmlformats.org/officeDocument/2006/relationships/slide" Target="slides/slide66.xml"/><Relationship Id="rId77" Type="http://schemas.openxmlformats.org/officeDocument/2006/relationships/slide" Target="slides/slide67.xml"/><Relationship Id="rId78" Type="http://schemas.openxmlformats.org/officeDocument/2006/relationships/slide" Target="slides/slide68.xml"/><Relationship Id="rId79" Type="http://schemas.openxmlformats.org/officeDocument/2006/relationships/slide" Target="slides/slide69.xml"/><Relationship Id="rId80" Type="http://schemas.openxmlformats.org/officeDocument/2006/relationships/slide" Target="slides/slide70.xml"/><Relationship Id="rId81" Type="http://schemas.openxmlformats.org/officeDocument/2006/relationships/slide" Target="slides/slide71.xml"/><Relationship Id="rId82" Type="http://schemas.openxmlformats.org/officeDocument/2006/relationships/slide" Target="slides/slide72.xml"/><Relationship Id="rId83" Type="http://schemas.openxmlformats.org/officeDocument/2006/relationships/slide" Target="slides/slide73.xml"/><Relationship Id="rId84" Type="http://schemas.openxmlformats.org/officeDocument/2006/relationships/slide" Target="slides/slide74.xml"/><Relationship Id="rId85" Type="http://schemas.openxmlformats.org/officeDocument/2006/relationships/slide" Target="slides/slide75.xml"/><Relationship Id="rId86" Type="http://schemas.openxmlformats.org/officeDocument/2006/relationships/slide" Target="slides/slide76.xml"/><Relationship Id="rId87" Type="http://schemas.openxmlformats.org/officeDocument/2006/relationships/slide" Target="slides/slide77.xml"/><Relationship Id="rId88" Type="http://schemas.openxmlformats.org/officeDocument/2006/relationships/slide" Target="slides/slide78.xml"/><Relationship Id="rId89" Type="http://schemas.openxmlformats.org/officeDocument/2006/relationships/slide" Target="slides/slide79.xml"/><Relationship Id="rId90" Type="http://schemas.openxmlformats.org/officeDocument/2006/relationships/slide" Target="slides/slide80.xml"/><Relationship Id="rId91" Type="http://schemas.openxmlformats.org/officeDocument/2006/relationships/slide" Target="slides/slide81.xml"/><Relationship Id="rId92" Type="http://schemas.openxmlformats.org/officeDocument/2006/relationships/slide" Target="slides/slide82.xml"/><Relationship Id="rId93" Type="http://schemas.openxmlformats.org/officeDocument/2006/relationships/slide" Target="slides/slide83.xml"/><Relationship Id="rId94" Type="http://schemas.openxmlformats.org/officeDocument/2006/relationships/slide" Target="slides/slide84.xml"/><Relationship Id="rId95" Type="http://schemas.openxmlformats.org/officeDocument/2006/relationships/slide" Target="slides/slide85.xml"/><Relationship Id="rId96" Type="http://schemas.openxmlformats.org/officeDocument/2006/relationships/slide" Target="slides/slide86.xml"/><Relationship Id="rId97" Type="http://schemas.openxmlformats.org/officeDocument/2006/relationships/slide" Target="slides/slide87.xml"/><Relationship Id="rId98" Type="http://schemas.openxmlformats.org/officeDocument/2006/relationships/slide" Target="slides/slide88.xml"/><Relationship Id="rId99" Type="http://schemas.openxmlformats.org/officeDocument/2006/relationships/slide" Target="slides/slide89.xml"/><Relationship Id="rId100" Type="http://schemas.openxmlformats.org/officeDocument/2006/relationships/slide" Target="slides/slide90.xml"/><Relationship Id="rId101" Type="http://schemas.openxmlformats.org/officeDocument/2006/relationships/slide" Target="slides/slide91.xml"/><Relationship Id="rId102" Type="http://schemas.openxmlformats.org/officeDocument/2006/relationships/slide" Target="slides/slide92.xml"/><Relationship Id="rId103" Type="http://schemas.openxmlformats.org/officeDocument/2006/relationships/slide" Target="slides/slide93.xml"/><Relationship Id="rId104" Type="http://schemas.openxmlformats.org/officeDocument/2006/relationships/slide" Target="slides/slide94.xml"/><Relationship Id="rId105" Type="http://schemas.openxmlformats.org/officeDocument/2006/relationships/slide" Target="slides/slide95.xml"/><Relationship Id="rId106" Type="http://schemas.openxmlformats.org/officeDocument/2006/relationships/slide" Target="slides/slide96.xml"/><Relationship Id="rId107" Type="http://schemas.openxmlformats.org/officeDocument/2006/relationships/slide" Target="slides/slide97.xml"/><Relationship Id="rId108" Type="http://schemas.openxmlformats.org/officeDocument/2006/relationships/slide" Target="slides/slide98.xml"/><Relationship Id="rId109" Type="http://schemas.openxmlformats.org/officeDocument/2006/relationships/slide" Target="slides/slide99.xml"/><Relationship Id="rId110" Type="http://schemas.openxmlformats.org/officeDocument/2006/relationships/slide" Target="slides/slide100.xml"/><Relationship Id="rId111" Type="http://schemas.openxmlformats.org/officeDocument/2006/relationships/slide" Target="slides/slide101.xml"/><Relationship Id="rId112" Type="http://schemas.openxmlformats.org/officeDocument/2006/relationships/slide" Target="slides/slide102.xml"/><Relationship Id="rId113" Type="http://schemas.openxmlformats.org/officeDocument/2006/relationships/slide" Target="slides/slide103.xml"/><Relationship Id="rId114" Type="http://schemas.openxmlformats.org/officeDocument/2006/relationships/slide" Target="slides/slide104.xml"/><Relationship Id="rId115" Type="http://schemas.openxmlformats.org/officeDocument/2006/relationships/slide" Target="slides/slide105.xml"/><Relationship Id="rId116" Type="http://schemas.openxmlformats.org/officeDocument/2006/relationships/slide" Target="slides/slide106.xml"/><Relationship Id="rId117" Type="http://schemas.openxmlformats.org/officeDocument/2006/relationships/slide" Target="slides/slide107.xml"/><Relationship Id="rId118" Type="http://schemas.openxmlformats.org/officeDocument/2006/relationships/slide" Target="slides/slide108.xml"/><Relationship Id="rId119" Type="http://schemas.openxmlformats.org/officeDocument/2006/relationships/slide" Target="slides/slide109.xml"/><Relationship Id="rId120" Type="http://schemas.openxmlformats.org/officeDocument/2006/relationships/slide" Target="slides/slide110.xml"/><Relationship Id="rId121" Type="http://schemas.openxmlformats.org/officeDocument/2006/relationships/slide" Target="slides/slide111.xml"/><Relationship Id="rId122" Type="http://schemas.openxmlformats.org/officeDocument/2006/relationships/slide" Target="slides/slide112.xml"/><Relationship Id="rId123" Type="http://schemas.openxmlformats.org/officeDocument/2006/relationships/slide" Target="slides/slide113.xml"/><Relationship Id="rId124" Type="http://schemas.openxmlformats.org/officeDocument/2006/relationships/slide" Target="slides/slide114.xml"/><Relationship Id="rId125" Type="http://schemas.openxmlformats.org/officeDocument/2006/relationships/slide" Target="slides/slide115.xml"/><Relationship Id="rId126" Type="http://schemas.openxmlformats.org/officeDocument/2006/relationships/slide" Target="slides/slide116.xml"/><Relationship Id="rId127" Type="http://schemas.openxmlformats.org/officeDocument/2006/relationships/slide" Target="slides/slide117.xml"/><Relationship Id="rId128" Type="http://schemas.openxmlformats.org/officeDocument/2006/relationships/slide" Target="slides/slide118.xml"/><Relationship Id="rId129" Type="http://schemas.openxmlformats.org/officeDocument/2006/relationships/slide" Target="slides/slide119.xml"/><Relationship Id="rId130" Type="http://schemas.openxmlformats.org/officeDocument/2006/relationships/slide" Target="slides/slide120.xml"/><Relationship Id="rId131" Type="http://schemas.openxmlformats.org/officeDocument/2006/relationships/slide" Target="slides/slide121.xml"/><Relationship Id="rId132" Type="http://schemas.openxmlformats.org/officeDocument/2006/relationships/slide" Target="slides/slide122.xml"/><Relationship Id="rId133" Type="http://schemas.openxmlformats.org/officeDocument/2006/relationships/slide" Target="slides/slide123.xml"/><Relationship Id="rId134" Type="http://schemas.openxmlformats.org/officeDocument/2006/relationships/slide" Target="slides/slide124.xml"/><Relationship Id="rId135" Type="http://schemas.openxmlformats.org/officeDocument/2006/relationships/slide" Target="slides/slide125.xml"/><Relationship Id="rId136" Type="http://schemas.openxmlformats.org/officeDocument/2006/relationships/slide" Target="slides/slide126.xml"/><Relationship Id="rId137" Type="http://schemas.openxmlformats.org/officeDocument/2006/relationships/slide" Target="slides/slide127.xml"/><Relationship Id="rId138" Type="http://schemas.openxmlformats.org/officeDocument/2006/relationships/slide" Target="slides/slide128.xml"/><Relationship Id="rId139" Type="http://schemas.openxmlformats.org/officeDocument/2006/relationships/slide" Target="slides/slide129.xml"/><Relationship Id="rId140" Type="http://schemas.openxmlformats.org/officeDocument/2006/relationships/slide" Target="slides/slide130.xml"/><Relationship Id="rId141" Type="http://schemas.openxmlformats.org/officeDocument/2006/relationships/slide" Target="slides/slide131.xml"/><Relationship Id="rId142" Type="http://schemas.openxmlformats.org/officeDocument/2006/relationships/slide" Target="slides/slide132.xml"/><Relationship Id="rId143" Type="http://schemas.openxmlformats.org/officeDocument/2006/relationships/slide" Target="slides/slide133.xml"/><Relationship Id="rId144" Type="http://schemas.openxmlformats.org/officeDocument/2006/relationships/slide" Target="slides/slide134.xml"/><Relationship Id="rId145" Type="http://schemas.openxmlformats.org/officeDocument/2006/relationships/slide" Target="slides/slide135.xml"/><Relationship Id="rId146" Type="http://schemas.openxmlformats.org/officeDocument/2006/relationships/slide" Target="slides/slide136.xml"/><Relationship Id="rId147" Type="http://schemas.openxmlformats.org/officeDocument/2006/relationships/slide" Target="slides/slide137.xml"/><Relationship Id="rId148" Type="http://schemas.openxmlformats.org/officeDocument/2006/relationships/slide" Target="slides/slide138.xml"/><Relationship Id="rId149" Type="http://schemas.openxmlformats.org/officeDocument/2006/relationships/slide" Target="slides/slide139.xml"/><Relationship Id="rId150" Type="http://schemas.openxmlformats.org/officeDocument/2006/relationships/slide" Target="slides/slide140.xml"/><Relationship Id="rId151" Type="http://schemas.openxmlformats.org/officeDocument/2006/relationships/slide" Target="slides/slide141.xml"/><Relationship Id="rId152" Type="http://schemas.openxmlformats.org/officeDocument/2006/relationships/slide" Target="slides/slide142.xml"/><Relationship Id="rId153" Type="http://schemas.openxmlformats.org/officeDocument/2006/relationships/slide" Target="slides/slide143.xml"/><Relationship Id="rId154" Type="http://schemas.openxmlformats.org/officeDocument/2006/relationships/slide" Target="slides/slide144.xml"/><Relationship Id="rId155" Type="http://schemas.openxmlformats.org/officeDocument/2006/relationships/slide" Target="slides/slide145.xml"/><Relationship Id="rId156" Type="http://schemas.openxmlformats.org/officeDocument/2006/relationships/slide" Target="slides/slide146.xml"/><Relationship Id="rId157" Type="http://schemas.openxmlformats.org/officeDocument/2006/relationships/slide" Target="slides/slide147.xml"/><Relationship Id="rId158" Type="http://schemas.openxmlformats.org/officeDocument/2006/relationships/slide" Target="slides/slide148.xml"/><Relationship Id="rId159" Type="http://schemas.openxmlformats.org/officeDocument/2006/relationships/slide" Target="slides/slide149.xml"/><Relationship Id="rId160" Type="http://schemas.openxmlformats.org/officeDocument/2006/relationships/slide" Target="slides/slide150.xml"/><Relationship Id="rId161" Type="http://schemas.openxmlformats.org/officeDocument/2006/relationships/slide" Target="slides/slide151.xml"/><Relationship Id="rId162" Type="http://schemas.openxmlformats.org/officeDocument/2006/relationships/slide" Target="slides/slide152.xml"/><Relationship Id="rId163" Type="http://schemas.openxmlformats.org/officeDocument/2006/relationships/slide" Target="slides/slide153.xml"/><Relationship Id="rId164" Type="http://schemas.openxmlformats.org/officeDocument/2006/relationships/slide" Target="slides/slide154.xml"/><Relationship Id="rId165" Type="http://schemas.openxmlformats.org/officeDocument/2006/relationships/slide" Target="slides/slide155.xml"/><Relationship Id="rId166" Type="http://schemas.openxmlformats.org/officeDocument/2006/relationships/slide" Target="slides/slide156.xml"/><Relationship Id="rId167" Type="http://schemas.openxmlformats.org/officeDocument/2006/relationships/slide" Target="slides/slide157.xml"/><Relationship Id="rId168" Type="http://schemas.openxmlformats.org/officeDocument/2006/relationships/slide" Target="slides/slide158.xml"/><Relationship Id="rId169" Type="http://schemas.openxmlformats.org/officeDocument/2006/relationships/slide" Target="slides/slide159.xml"/><Relationship Id="rId170" Type="http://schemas.openxmlformats.org/officeDocument/2006/relationships/slide" Target="slides/slide160.xml"/><Relationship Id="rId171" Type="http://schemas.openxmlformats.org/officeDocument/2006/relationships/slide" Target="slides/slide161.xml"/><Relationship Id="rId172" Type="http://schemas.openxmlformats.org/officeDocument/2006/relationships/slide" Target="slides/slide162.xml"/><Relationship Id="rId173" Type="http://schemas.openxmlformats.org/officeDocument/2006/relationships/slide" Target="slides/slide163.xml"/><Relationship Id="rId174" Type="http://schemas.openxmlformats.org/officeDocument/2006/relationships/slide" Target="slides/slide164.xml"/><Relationship Id="rId17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pPr algn="ctr">
              <a:buNone/>
            </a:pPr>
            <a:r>
              <a:rPr b="0" lang="en-US" sz="4400" spc="-1" strike="noStrike">
                <a:latin typeface="Arial"/>
              </a:rPr>
              <a:t>Click to move the slide</a:t>
            </a:r>
            <a:endParaRPr b="0" lang="en-US" sz="4400" spc="-1" strike="noStrike">
              <a:latin typeface="Arial"/>
            </a:endParaRPr>
          </a:p>
        </p:txBody>
      </p:sp>
      <p:sp>
        <p:nvSpPr>
          <p:cNvPr id="317"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r>
              <a:rPr b="0" lang="en-US" sz="2000" spc="-1" strike="noStrike">
                <a:latin typeface="Arial"/>
              </a:rPr>
              <a:t>Click to edit the notes format</a:t>
            </a:r>
            <a:endParaRPr b="0" lang="en-US" sz="2000" spc="-1" strike="noStrike">
              <a:latin typeface="Arial"/>
            </a:endParaRPr>
          </a:p>
        </p:txBody>
      </p:sp>
      <p:sp>
        <p:nvSpPr>
          <p:cNvPr id="318" name="PlaceHolder 3"/>
          <p:cNvSpPr>
            <a:spLocks noGrp="1"/>
          </p:cNvSpPr>
          <p:nvPr>
            <p:ph type="hdr"/>
          </p:nvPr>
        </p:nvSpPr>
        <p:spPr>
          <a:xfrm>
            <a:off x="0" y="0"/>
            <a:ext cx="3372840" cy="502560"/>
          </a:xfrm>
          <a:prstGeom prst="rect">
            <a:avLst/>
          </a:prstGeom>
          <a:noFill/>
          <a:ln w="0">
            <a:noFill/>
          </a:ln>
        </p:spPr>
        <p:txBody>
          <a:bodyPr lIns="0" rIns="0" tIns="0" bIns="0" anchor="t">
            <a:noAutofit/>
          </a:bodyPr>
          <a:p>
            <a:r>
              <a:rPr b="0" lang="en-US" sz="1400" spc="-1" strike="noStrike">
                <a:latin typeface="Times New Roman"/>
              </a:rPr>
              <a:t>&lt;header&gt;</a:t>
            </a:r>
            <a:endParaRPr b="0" lang="en-US" sz="1400" spc="-1" strike="noStrike">
              <a:latin typeface="Times New Roman"/>
            </a:endParaRPr>
          </a:p>
        </p:txBody>
      </p:sp>
      <p:sp>
        <p:nvSpPr>
          <p:cNvPr id="319"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algn="r">
              <a:buNone/>
              <a:defRPr b="0" lang="en-US" sz="1400" spc="-1" strike="noStrike">
                <a:latin typeface="Times New Roman"/>
              </a:defRPr>
            </a:lvl1pPr>
          </a:lstStyle>
          <a:p>
            <a:pPr algn="r">
              <a:buNone/>
            </a:pPr>
            <a:r>
              <a:rPr b="0" lang="en-US" sz="1400" spc="-1" strike="noStrike">
                <a:latin typeface="Times New Roman"/>
              </a:rPr>
              <a:t>&lt;date/time&gt;</a:t>
            </a:r>
            <a:endParaRPr b="0" lang="en-US" sz="1400" spc="-1" strike="noStrike">
              <a:latin typeface="Times New Roman"/>
            </a:endParaRPr>
          </a:p>
        </p:txBody>
      </p:sp>
      <p:sp>
        <p:nvSpPr>
          <p:cNvPr id="320"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a:defRPr b="0" lang="en-US" sz="1400" spc="-1" strike="noStrike">
                <a:latin typeface="Times New Roman"/>
              </a:defRPr>
            </a:lvl1pPr>
          </a:lstStyle>
          <a:p>
            <a:r>
              <a:rPr b="0" lang="en-US" sz="1400" spc="-1" strike="noStrike">
                <a:latin typeface="Times New Roman"/>
              </a:rPr>
              <a:t>&lt;footer&gt;</a:t>
            </a:r>
            <a:endParaRPr b="0" lang="en-US" sz="1400" spc="-1" strike="noStrike">
              <a:latin typeface="Times New Roman"/>
            </a:endParaRPr>
          </a:p>
        </p:txBody>
      </p:sp>
      <p:sp>
        <p:nvSpPr>
          <p:cNvPr id="321"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algn="r">
              <a:buNone/>
              <a:defRPr b="0" lang="en-US" sz="1400" spc="-1" strike="noStrike">
                <a:latin typeface="Times New Roman"/>
              </a:defRPr>
            </a:lvl1pPr>
          </a:lstStyle>
          <a:p>
            <a:pPr algn="r">
              <a:buNone/>
            </a:pPr>
            <a:fld id="{CCD5C176-EB09-41F9-8CD8-165045538127}"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0.xml.rels><?xml version="1.0" encoding="UTF-8"?>
<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
</Relationships>
</file>

<file path=ppt/notesSlides/_rels/notesSlide101.xml.rels><?xml version="1.0" encoding="UTF-8"?>
<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
</Relationships>
</file>

<file path=ppt/notesSlides/_rels/notesSlide102.xml.rels><?xml version="1.0" encoding="UTF-8"?>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
</Relationships>
</file>

<file path=ppt/notesSlides/_rels/notesSlide103.xml.rels><?xml version="1.0" encoding="UTF-8"?>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
</Relationships>
</file>

<file path=ppt/notesSlides/_rels/notesSlide105.xml.rels><?xml version="1.0" encoding="UTF-8"?>
<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
</Relationships>
</file>

<file path=ppt/notesSlides/_rels/notesSlide106.xml.rels><?xml version="1.0" encoding="UTF-8"?>
<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
</Relationships>
</file>

<file path=ppt/notesSlides/_rels/notesSlide107.xml.rels><?xml version="1.0" encoding="UTF-8"?>
<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
</Relationships>
</file>

<file path=ppt/notesSlides/_rels/notesSlide110.xml.rels><?xml version="1.0" encoding="UTF-8"?>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
</Relationships>
</file>

<file path=ppt/notesSlides/_rels/notesSlide111.xml.rels><?xml version="1.0" encoding="UTF-8"?>
<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
</Relationships>
</file>

<file path=ppt/notesSlides/_rels/notesSlide113.xml.rels><?xml version="1.0" encoding="UTF-8"?>
<Relationships xmlns="http://schemas.openxmlformats.org/package/2006/relationships"><Relationship Id="rId1" Type="http://schemas.openxmlformats.org/officeDocument/2006/relationships/slide" Target="../slides/slide113.xml"/><Relationship Id="rId2" Type="http://schemas.openxmlformats.org/officeDocument/2006/relationships/notesMaster" Target="../notesMasters/notesMaster1.xml"/>
</Relationships>
</file>

<file path=ppt/notesSlides/_rels/notesSlide114.xml.rels><?xml version="1.0" encoding="UTF-8"?>
<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
</Relationships>
</file>

<file path=ppt/notesSlides/_rels/notesSlide115.xml.rels><?xml version="1.0" encoding="UTF-8"?>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
</Relationships>
</file>

<file path=ppt/notesSlides/_rels/notesSlide116.xml.rels><?xml version="1.0" encoding="UTF-8"?>
<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
</Relationships>
</file>

<file path=ppt/notesSlides/_rels/notesSlide117.xml.rels><?xml version="1.0" encoding="UTF-8"?>
<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
</Relationships>
</file>

<file path=ppt/notesSlides/_rels/notesSlide118.xml.rels><?xml version="1.0" encoding="UTF-8"?>
<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
</Relationships>
</file>

<file path=ppt/notesSlides/_rels/notesSlide119.xml.rels><?xml version="1.0" encoding="UTF-8"?>
<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20.xml.rels><?xml version="1.0" encoding="UTF-8"?>
<Relationships xmlns="http://schemas.openxmlformats.org/package/2006/relationships"><Relationship Id="rId1" Type="http://schemas.openxmlformats.org/officeDocument/2006/relationships/slide" Target="../slides/slide120.xml"/><Relationship Id="rId2" Type="http://schemas.openxmlformats.org/officeDocument/2006/relationships/notesMaster" Target="../notesMasters/notesMaster1.xml"/>
</Relationships>
</file>

<file path=ppt/notesSlides/_rels/notesSlide121.xml.rels><?xml version="1.0" encoding="UTF-8"?>
<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
</Relationships>
</file>

<file path=ppt/notesSlides/_rels/notesSlide122.xml.rels><?xml version="1.0" encoding="UTF-8"?>
<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
</Relationships>
</file>

<file path=ppt/notesSlides/_rels/notesSlide124.xml.rels><?xml version="1.0" encoding="UTF-8"?>
<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
</Relationships>
</file>

<file path=ppt/notesSlides/_rels/notesSlide125.xml.rels><?xml version="1.0" encoding="UTF-8"?>
<Relationships xmlns="http://schemas.openxmlformats.org/package/2006/relationships"><Relationship Id="rId1" Type="http://schemas.openxmlformats.org/officeDocument/2006/relationships/slide" Target="../slides/slide125.xml"/><Relationship Id="rId2" Type="http://schemas.openxmlformats.org/officeDocument/2006/relationships/notesMaster" Target="../notesMasters/notesMaster1.xml"/>
</Relationships>
</file>

<file path=ppt/notesSlides/_rels/notesSlide126.xml.rels><?xml version="1.0" encoding="UTF-8"?>
<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
</Relationships>
</file>

<file path=ppt/notesSlides/_rels/notesSlide127.xml.rels><?xml version="1.0" encoding="UTF-8"?>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
</Relationships>
</file>

<file path=ppt/notesSlides/_rels/notesSlide128.xml.rels><?xml version="1.0" encoding="UTF-8"?>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
</Relationships>
</file>

<file path=ppt/notesSlides/_rels/notesSlide129.xml.rels><?xml version="1.0" encoding="UTF-8"?>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30.xml.rels><?xml version="1.0" encoding="UTF-8"?>
<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
</Relationships>
</file>

<file path=ppt/notesSlides/_rels/notesSlide131.xml.rels><?xml version="1.0" encoding="UTF-8"?>
<Relationships xmlns="http://schemas.openxmlformats.org/package/2006/relationships"><Relationship Id="rId1" Type="http://schemas.openxmlformats.org/officeDocument/2006/relationships/slide" Target="../slides/slide131.xml"/><Relationship Id="rId2" Type="http://schemas.openxmlformats.org/officeDocument/2006/relationships/notesMaster" Target="../notesMasters/notesMaster1.xml"/>
</Relationships>
</file>

<file path=ppt/notesSlides/_rels/notesSlide132.xml.rels><?xml version="1.0" encoding="UTF-8"?>
<Relationships xmlns="http://schemas.openxmlformats.org/package/2006/relationships"><Relationship Id="rId1" Type="http://schemas.openxmlformats.org/officeDocument/2006/relationships/slide" Target="../slides/slide132.xml"/><Relationship Id="rId2" Type="http://schemas.openxmlformats.org/officeDocument/2006/relationships/notesMaster" Target="../notesMasters/notesMaster1.xml"/>
</Relationships>
</file>

<file path=ppt/notesSlides/_rels/notesSlide133.xml.rels><?xml version="1.0" encoding="UTF-8"?>
<Relationships xmlns="http://schemas.openxmlformats.org/package/2006/relationships"><Relationship Id="rId1" Type="http://schemas.openxmlformats.org/officeDocument/2006/relationships/slide" Target="../slides/slide133.xml"/><Relationship Id="rId2" Type="http://schemas.openxmlformats.org/officeDocument/2006/relationships/notesMaster" Target="../notesMasters/notesMaster1.xml"/>
</Relationships>
</file>

<file path=ppt/notesSlides/_rels/notesSlide134.xml.rels><?xml version="1.0" encoding="UTF-8"?>
<Relationships xmlns="http://schemas.openxmlformats.org/package/2006/relationships"><Relationship Id="rId1" Type="http://schemas.openxmlformats.org/officeDocument/2006/relationships/slide" Target="../slides/slide134.xml"/><Relationship Id="rId2" Type="http://schemas.openxmlformats.org/officeDocument/2006/relationships/notesMaster" Target="../notesMasters/notesMaster1.xml"/>
</Relationships>
</file>

<file path=ppt/notesSlides/_rels/notesSlide135.xml.rels><?xml version="1.0" encoding="UTF-8"?>
<Relationships xmlns="http://schemas.openxmlformats.org/package/2006/relationships"><Relationship Id="rId1" Type="http://schemas.openxmlformats.org/officeDocument/2006/relationships/slide" Target="../slides/slide135.xml"/><Relationship Id="rId2" Type="http://schemas.openxmlformats.org/officeDocument/2006/relationships/notesMaster" Target="../notesMasters/notesMaster1.xml"/>
</Relationships>
</file>

<file path=ppt/notesSlides/_rels/notesSlide137.xml.rels><?xml version="1.0" encoding="UTF-8"?>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
</Relationships>
</file>

<file path=ppt/notesSlides/_rels/notesSlide138.xml.rels><?xml version="1.0" encoding="UTF-8"?>
<Relationships xmlns="http://schemas.openxmlformats.org/package/2006/relationships"><Relationship Id="rId1" Type="http://schemas.openxmlformats.org/officeDocument/2006/relationships/slide" Target="../slides/slide138.xml"/><Relationship Id="rId2" Type="http://schemas.openxmlformats.org/officeDocument/2006/relationships/notesMaster" Target="../notesMasters/notesMaster1.xml"/>
</Relationships>
</file>

<file path=ppt/notesSlides/_rels/notesSlide139.xml.rels><?xml version="1.0" encoding="UTF-8"?>
<Relationships xmlns="http://schemas.openxmlformats.org/package/2006/relationships"><Relationship Id="rId1" Type="http://schemas.openxmlformats.org/officeDocument/2006/relationships/slide" Target="../slides/slide139.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40.xml.rels><?xml version="1.0" encoding="UTF-8"?>
<Relationships xmlns="http://schemas.openxmlformats.org/package/2006/relationships"><Relationship Id="rId1" Type="http://schemas.openxmlformats.org/officeDocument/2006/relationships/slide" Target="../slides/slide140.xml"/><Relationship Id="rId2" Type="http://schemas.openxmlformats.org/officeDocument/2006/relationships/notesMaster" Target="../notesMasters/notesMaster1.xml"/>
</Relationships>
</file>

<file path=ppt/notesSlides/_rels/notesSlide141.xml.rels><?xml version="1.0" encoding="UTF-8"?>
<Relationships xmlns="http://schemas.openxmlformats.org/package/2006/relationships"><Relationship Id="rId1" Type="http://schemas.openxmlformats.org/officeDocument/2006/relationships/slide" Target="../slides/slide141.xml"/><Relationship Id="rId2" Type="http://schemas.openxmlformats.org/officeDocument/2006/relationships/notesMaster" Target="../notesMasters/notesMaster1.xml"/>
</Relationships>
</file>

<file path=ppt/notesSlides/_rels/notesSlide143.xml.rels><?xml version="1.0" encoding="UTF-8"?>
<Relationships xmlns="http://schemas.openxmlformats.org/package/2006/relationships"><Relationship Id="rId1" Type="http://schemas.openxmlformats.org/officeDocument/2006/relationships/slide" Target="../slides/slide143.xml"/><Relationship Id="rId2" Type="http://schemas.openxmlformats.org/officeDocument/2006/relationships/notesMaster" Target="../notesMasters/notesMaster1.xml"/>
</Relationships>
</file>

<file path=ppt/notesSlides/_rels/notesSlide145.xml.rels><?xml version="1.0" encoding="UTF-8"?>
<Relationships xmlns="http://schemas.openxmlformats.org/package/2006/relationships"><Relationship Id="rId1" Type="http://schemas.openxmlformats.org/officeDocument/2006/relationships/slide" Target="../slides/slide145.xml"/><Relationship Id="rId2" Type="http://schemas.openxmlformats.org/officeDocument/2006/relationships/notesMaster" Target="../notesMasters/notesMaster1.xml"/>
</Relationships>
</file>

<file path=ppt/notesSlides/_rels/notesSlide146.xml.rels><?xml version="1.0" encoding="UTF-8"?>
<Relationships xmlns="http://schemas.openxmlformats.org/package/2006/relationships"><Relationship Id="rId1" Type="http://schemas.openxmlformats.org/officeDocument/2006/relationships/slide" Target="../slides/slide146.xml"/><Relationship Id="rId2" Type="http://schemas.openxmlformats.org/officeDocument/2006/relationships/notesMaster" Target="../notesMasters/notesMaster1.xml"/>
</Relationships>
</file>

<file path=ppt/notesSlides/_rels/notesSlide147.xml.rels><?xml version="1.0" encoding="UTF-8"?>
<Relationships xmlns="http://schemas.openxmlformats.org/package/2006/relationships"><Relationship Id="rId1" Type="http://schemas.openxmlformats.org/officeDocument/2006/relationships/slide" Target="../slides/slide147.xml"/><Relationship Id="rId2" Type="http://schemas.openxmlformats.org/officeDocument/2006/relationships/notesMaster" Target="../notesMasters/notesMaster1.xml"/>
</Relationships>
</file>

<file path=ppt/notesSlides/_rels/notesSlide148.xml.rels><?xml version="1.0" encoding="UTF-8"?>
<Relationships xmlns="http://schemas.openxmlformats.org/package/2006/relationships"><Relationship Id="rId1" Type="http://schemas.openxmlformats.org/officeDocument/2006/relationships/slide" Target="../slides/slide148.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50.xml.rels><?xml version="1.0" encoding="UTF-8"?>
<Relationships xmlns="http://schemas.openxmlformats.org/package/2006/relationships"><Relationship Id="rId1" Type="http://schemas.openxmlformats.org/officeDocument/2006/relationships/slide" Target="../slides/slide150.xml"/><Relationship Id="rId2" Type="http://schemas.openxmlformats.org/officeDocument/2006/relationships/notesMaster" Target="../notesMasters/notesMaster1.xml"/>
</Relationships>
</file>

<file path=ppt/notesSlides/_rels/notesSlide151.xml.rels><?xml version="1.0" encoding="UTF-8"?>
<Relationships xmlns="http://schemas.openxmlformats.org/package/2006/relationships"><Relationship Id="rId1" Type="http://schemas.openxmlformats.org/officeDocument/2006/relationships/slide" Target="../slides/slide151.xml"/><Relationship Id="rId2" Type="http://schemas.openxmlformats.org/officeDocument/2006/relationships/notesMaster" Target="../notesMasters/notesMaster1.xml"/>
</Relationships>
</file>

<file path=ppt/notesSlides/_rels/notesSlide152.xml.rels><?xml version="1.0" encoding="UTF-8"?>
<Relationships xmlns="http://schemas.openxmlformats.org/package/2006/relationships"><Relationship Id="rId1" Type="http://schemas.openxmlformats.org/officeDocument/2006/relationships/slide" Target="../slides/slide152.xml"/><Relationship Id="rId2" Type="http://schemas.openxmlformats.org/officeDocument/2006/relationships/notesMaster" Target="../notesMasters/notesMaster1.xml"/>
</Relationships>
</file>

<file path=ppt/notesSlides/_rels/notesSlide153.xml.rels><?xml version="1.0" encoding="UTF-8"?>
<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
</Relationships>
</file>

<file path=ppt/notesSlides/_rels/notesSlide154.xml.rels><?xml version="1.0" encoding="UTF-8"?>
<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
</Relationships>
</file>

<file path=ppt/notesSlides/_rels/notesSlide156.xml.rels><?xml version="1.0" encoding="UTF-8"?>
<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
</Relationships>
</file>

<file path=ppt/notesSlides/_rels/notesSlide157.xml.rels><?xml version="1.0" encoding="UTF-8"?>
<Relationships xmlns="http://schemas.openxmlformats.org/package/2006/relationships"><Relationship Id="rId1" Type="http://schemas.openxmlformats.org/officeDocument/2006/relationships/slide" Target="../slides/slide157.xml"/><Relationship Id="rId2" Type="http://schemas.openxmlformats.org/officeDocument/2006/relationships/notesMaster" Target="../notesMasters/notesMaster1.xml"/>
</Relationships>
</file>

<file path=ppt/notesSlides/_rels/notesSlide159.xml.rels><?xml version="1.0" encoding="UTF-8"?>
<Relationships xmlns="http://schemas.openxmlformats.org/package/2006/relationships"><Relationship Id="rId1" Type="http://schemas.openxmlformats.org/officeDocument/2006/relationships/slide" Target="../slides/slide159.xml"/><Relationship Id="rId2" Type="http://schemas.openxmlformats.org/officeDocument/2006/relationships/notesMaster" Target="../notesMasters/notesMaster1.xml"/>
</Relationships>
</file>

<file path=ppt/notesSlides/_rels/notesSlide160.xml.rels><?xml version="1.0" encoding="UTF-8"?>
<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
</Relationships>
</file>

<file path=ppt/notesSlides/_rels/notesSlide161.xml.rels><?xml version="1.0" encoding="UTF-8"?>
<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
</Relationships>
</file>

<file path=ppt/notesSlides/_rels/notesSlide162.xml.rels><?xml version="1.0" encoding="UTF-8"?>
<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
</Relationships>
</file>

<file path=ppt/notesSlides/_rels/notesSlide163.xml.rels><?xml version="1.0" encoding="UTF-8"?>
<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
</Relationships>
</file>

<file path=ppt/notesSlides/_rels/notesSlide74.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
</Relationships>
</file>

<file path=ppt/notesSlides/_rels/notesSlide78.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
</Relationships>
</file>

<file path=ppt/notesSlides/_rels/notesSlide79.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
</Relationships>
</file>

<file path=ppt/notesSlides/_rels/notesSlide81.xml.rels><?xml version="1.0" encoding="UTF-8"?>
<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
</Relationships>
</file>

<file path=ppt/notesSlides/_rels/notesSlide82.xml.rels><?xml version="1.0" encoding="UTF-8"?>
<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
</Relationships>
</file>

<file path=ppt/notesSlides/_rels/notesSlide83.xml.rels><?xml version="1.0" encoding="UTF-8"?>
<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
</Relationships>
</file>

<file path=ppt/notesSlides/_rels/notesSlide85.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
</Relationships>
</file>

<file path=ppt/notesSlides/_rels/notesSlide86.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
</Relationships>
</file>

<file path=ppt/notesSlides/_rels/notesSlide87.xml.rels><?xml version="1.0" encoding="UTF-8"?>
<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
</Relationships>
</file>

<file path=ppt/notesSlides/_rels/notesSlide88.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
</Relationships>
</file>

<file path=ppt/notesSlides/_rels/notesSlide90.xml.rels><?xml version="1.0" encoding="UTF-8"?>
<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
</Relationships>
</file>

<file path=ppt/notesSlides/_rels/notesSlide91.xml.rels><?xml version="1.0" encoding="UTF-8"?>
<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
</Relationships>
</file>

<file path=ppt/notesSlides/_rels/notesSlide92.xml.rels><?xml version="1.0" encoding="UTF-8"?>
<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
</Relationships>
</file>

<file path=ppt/notesSlides/_rels/notesSlide93.xml.rels><?xml version="1.0" encoding="UTF-8"?>
<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
</Relationships>
</file>

<file path=ppt/notesSlides/_rels/notesSlide9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
</Relationships>
</file>

<file path=ppt/notesSlides/_rels/notesSlide95.xml.rels><?xml version="1.0" encoding="UTF-8"?>
<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
</Relationships>
</file>

<file path=ppt/notesSlides/_rels/notesSlide96.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
</Relationships>
</file>

<file path=ppt/notesSlides/_rels/notesSlide97.xml.rels><?xml version="1.0" encoding="UTF-8"?>
<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
</Relationships>
</file>

<file path=ppt/notesSlides/_rels/notesSlide98.xml.rels><?xml version="1.0" encoding="UTF-8"?>
<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
</Relationships>
</file>

<file path=ppt/notesSlides/_rels/notesSlide99.xml.rels><?xml version="1.0" encoding="UTF-8"?>
<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4" name="PlaceHolder 1"/>
          <p:cNvSpPr>
            <a:spLocks noGrp="1"/>
          </p:cNvSpPr>
          <p:nvPr>
            <p:ph type="sldImg"/>
          </p:nvPr>
        </p:nvSpPr>
        <p:spPr>
          <a:xfrm>
            <a:off x="685800" y="1143000"/>
            <a:ext cx="5483880" cy="3083400"/>
          </a:xfrm>
          <a:prstGeom prst="rect">
            <a:avLst/>
          </a:prstGeom>
          <a:ln w="0">
            <a:noFill/>
          </a:ln>
        </p:spPr>
      </p:sp>
      <p:sp>
        <p:nvSpPr>
          <p:cNvPr id="82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2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E03DDB8-52FC-4B28-B8E8-7A759A46309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5" name="PlaceHolder 1"/>
          <p:cNvSpPr>
            <a:spLocks noGrp="1"/>
          </p:cNvSpPr>
          <p:nvPr>
            <p:ph type="sldImg"/>
          </p:nvPr>
        </p:nvSpPr>
        <p:spPr>
          <a:xfrm>
            <a:off x="685800" y="1143000"/>
            <a:ext cx="5483880" cy="3083760"/>
          </a:xfrm>
          <a:prstGeom prst="rect">
            <a:avLst/>
          </a:prstGeom>
          <a:ln w="0">
            <a:noFill/>
          </a:ln>
        </p:spPr>
      </p:sp>
      <p:sp>
        <p:nvSpPr>
          <p:cNvPr id="96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So what is the better way</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2000" spc="-1" strike="noStrike">
                <a:latin typeface="Arial"/>
              </a:rPr>
              <a:t>TRANSITION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p:txBody>
      </p:sp>
      <p:sp>
        <p:nvSpPr>
          <p:cNvPr id="96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D49405C5-6A94-4AE2-B41A-675B6A69EA8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685800" y="1143000"/>
            <a:ext cx="5483880" cy="3083760"/>
          </a:xfrm>
          <a:prstGeom prst="rect">
            <a:avLst/>
          </a:prstGeom>
          <a:ln w="0">
            <a:noFill/>
          </a:ln>
        </p:spPr>
      </p:sp>
      <p:sp>
        <p:nvSpPr>
          <p:cNvPr id="96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97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DCF4C57-8596-4978-8079-CAF1D1F4211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1" name="PlaceHolder 1"/>
          <p:cNvSpPr>
            <a:spLocks noGrp="1"/>
          </p:cNvSpPr>
          <p:nvPr>
            <p:ph type="sldImg"/>
          </p:nvPr>
        </p:nvSpPr>
        <p:spPr>
          <a:xfrm>
            <a:off x="685800" y="1143000"/>
            <a:ext cx="5483880" cy="3083760"/>
          </a:xfrm>
          <a:prstGeom prst="rect">
            <a:avLst/>
          </a:prstGeom>
          <a:ln w="0">
            <a:noFill/>
          </a:ln>
        </p:spPr>
      </p:sp>
      <p:sp>
        <p:nvSpPr>
          <p:cNvPr id="97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The attributes x and y in the `Point` class are actually associated with the class.  Although it is important to note that the class recived that attribute as well.  `Point.x` (as opposed to `point.x`) will still be zero at the end of the preceeding example.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Now we have an object with the ability to set the values for the x and y properties we defined. OO aficionados will scream that this breaks encapsulation.  It is important to remember that classes are mutable in Python.  The concept of private member variables is difficult but not impossible to achieve.  However, that is a discussion for a later [topic](http://www.blog.pythonlibrary.org/2014/01/17/how-to-create-immutable-classes-in-python/).  We can get a little closer to true OO but need to take a deeper look at methods in a class so that we can understand how objects are built in python.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TRANSITION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This is a little more object oriented bit the internal x, y are still accessible from an instance of the class.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97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B5EC718-D4A7-4932-958F-FD4BC65EDB3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4" name="PlaceHolder 1"/>
          <p:cNvSpPr>
            <a:spLocks noGrp="1"/>
          </p:cNvSpPr>
          <p:nvPr>
            <p:ph type="sldImg"/>
          </p:nvPr>
        </p:nvSpPr>
        <p:spPr>
          <a:xfrm>
            <a:off x="685800" y="1143000"/>
            <a:ext cx="5483880" cy="3083760"/>
          </a:xfrm>
          <a:prstGeom prst="rect">
            <a:avLst/>
          </a:prstGeom>
          <a:ln w="0">
            <a:noFill/>
          </a:ln>
        </p:spPr>
      </p:sp>
      <p:sp>
        <p:nvSpPr>
          <p:cNvPr id="97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976" name="Slide Number Placeholder 3_4"/>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E8512AB-FE42-4885-A10F-B237998BB2D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7" name="PlaceHolder 1"/>
          <p:cNvSpPr>
            <a:spLocks noGrp="1"/>
          </p:cNvSpPr>
          <p:nvPr>
            <p:ph type="sldImg"/>
          </p:nvPr>
        </p:nvSpPr>
        <p:spPr>
          <a:xfrm>
            <a:off x="685800" y="1143000"/>
            <a:ext cx="5483880" cy="3083760"/>
          </a:xfrm>
          <a:prstGeom prst="rect">
            <a:avLst/>
          </a:prstGeom>
          <a:ln w="0">
            <a:noFill/>
          </a:ln>
        </p:spPr>
      </p:sp>
      <p:sp>
        <p:nvSpPr>
          <p:cNvPr id="97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Object oriented programing is a class all on its own but we will keep well known object oriented principles in mind. </a:t>
            </a:r>
            <a:endParaRPr b="0" lang="en-US" sz="2000" spc="-1" strike="noStrike">
              <a:latin typeface="Arial"/>
            </a:endParaRPr>
          </a:p>
        </p:txBody>
      </p:sp>
      <p:sp>
        <p:nvSpPr>
          <p:cNvPr id="979" name="Slide Number Placeholder 3_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E444A874-B0D9-4875-9BF0-6684BC91C49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685800" y="1143000"/>
            <a:ext cx="5483880" cy="3083760"/>
          </a:xfrm>
          <a:prstGeom prst="rect">
            <a:avLst/>
          </a:prstGeom>
          <a:ln w="0">
            <a:noFill/>
          </a:ln>
        </p:spPr>
      </p:sp>
      <p:sp>
        <p:nvSpPr>
          <p:cNvPr id="98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local_scope.py</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82" name="Slide Number Placeholder 3_6"/>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E4BF8E7B-1F99-4E39-BF8F-688F8F5A91B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0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3" name="PlaceHolder 1"/>
          <p:cNvSpPr>
            <a:spLocks noGrp="1"/>
          </p:cNvSpPr>
          <p:nvPr>
            <p:ph type="sldImg"/>
          </p:nvPr>
        </p:nvSpPr>
        <p:spPr>
          <a:xfrm>
            <a:off x="685800" y="1143000"/>
            <a:ext cx="5483880" cy="3083400"/>
          </a:xfrm>
          <a:prstGeom prst="rect">
            <a:avLst/>
          </a:prstGeom>
          <a:ln w="0">
            <a:noFill/>
          </a:ln>
        </p:spPr>
      </p:sp>
      <p:sp>
        <p:nvSpPr>
          <p:cNvPr id="98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98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7A77F01-291F-472A-ACB1-C93BC129930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6" name="PlaceHolder 1"/>
          <p:cNvSpPr>
            <a:spLocks noGrp="1"/>
          </p:cNvSpPr>
          <p:nvPr>
            <p:ph type="sldImg"/>
          </p:nvPr>
        </p:nvSpPr>
        <p:spPr>
          <a:xfrm>
            <a:off x="685800" y="1143000"/>
            <a:ext cx="5483880" cy="3083760"/>
          </a:xfrm>
          <a:prstGeom prst="rect">
            <a:avLst/>
          </a:prstGeom>
          <a:ln w="0">
            <a:noFill/>
          </a:ln>
        </p:spPr>
      </p:sp>
      <p:sp>
        <p:nvSpPr>
          <p:cNvPr id="98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988" name="Slide Number Placeholder 3_5"/>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571FFC4B-19E5-4F1F-A788-E4E9DB72E1D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9" name="PlaceHolder 1"/>
          <p:cNvSpPr>
            <a:spLocks noGrp="1"/>
          </p:cNvSpPr>
          <p:nvPr>
            <p:ph type="sldImg"/>
          </p:nvPr>
        </p:nvSpPr>
        <p:spPr>
          <a:xfrm>
            <a:off x="685800" y="1143000"/>
            <a:ext cx="5483880" cy="3083760"/>
          </a:xfrm>
          <a:prstGeom prst="rect">
            <a:avLst/>
          </a:prstGeom>
          <a:ln w="0">
            <a:noFill/>
          </a:ln>
        </p:spPr>
      </p:sp>
      <p:sp>
        <p:nvSpPr>
          <p:cNvPr id="99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9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37970844-8475-4EA4-8439-B10A1E2760A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685800" y="1143000"/>
            <a:ext cx="5483880" cy="3083760"/>
          </a:xfrm>
          <a:prstGeom prst="rect">
            <a:avLst/>
          </a:prstGeom>
          <a:ln w="0">
            <a:noFill/>
          </a:ln>
        </p:spPr>
      </p:sp>
      <p:sp>
        <p:nvSpPr>
          <p:cNvPr id="99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Rumor has it that the purpose of the else clause is that exception handling is more common in Python than other languages.  It does make the code a little easier as the code in the else would otherwise need to be included in the try block after whatever line could have caused an exception.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Different types of exception can be handled by repeating the except block</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You can just see different </a:t>
            </a:r>
            <a:endParaRPr b="0" lang="en-US" sz="1200" spc="-1" strike="noStrike">
              <a:latin typeface="Arial"/>
            </a:endParaRPr>
          </a:p>
        </p:txBody>
      </p:sp>
      <p:sp>
        <p:nvSpPr>
          <p:cNvPr id="99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B0AC5AE-33FA-4573-B840-14264AE16F97}"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5" name="PlaceHolder 1"/>
          <p:cNvSpPr>
            <a:spLocks noGrp="1"/>
          </p:cNvSpPr>
          <p:nvPr>
            <p:ph type="sldImg"/>
          </p:nvPr>
        </p:nvSpPr>
        <p:spPr>
          <a:xfrm>
            <a:off x="685800" y="1143000"/>
            <a:ext cx="5483880" cy="3083760"/>
          </a:xfrm>
          <a:prstGeom prst="rect">
            <a:avLst/>
          </a:prstGeom>
          <a:ln w="0">
            <a:noFill/>
          </a:ln>
        </p:spPr>
      </p:sp>
      <p:sp>
        <p:nvSpPr>
          <p:cNvPr id="99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It is also possible to *raise* an exception to signify that an exceptional condition has occurred. This allows the developer to control the flow of the program if necessary. Raising Exceptions have changed between Python 2 and 3 so we will only see the syntax for Python 3.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9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2C17850B-2FE3-4DE2-8F1D-5E426ADAEF1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8" name="PlaceHolder 1"/>
          <p:cNvSpPr>
            <a:spLocks noGrp="1"/>
          </p:cNvSpPr>
          <p:nvPr>
            <p:ph type="sldImg"/>
          </p:nvPr>
        </p:nvSpPr>
        <p:spPr>
          <a:xfrm>
            <a:off x="685800" y="1143000"/>
            <a:ext cx="5483880" cy="3083760"/>
          </a:xfrm>
          <a:prstGeom prst="rect">
            <a:avLst/>
          </a:prstGeom>
          <a:ln w="0">
            <a:noFill/>
          </a:ln>
        </p:spPr>
      </p:sp>
      <p:sp>
        <p:nvSpPr>
          <p:cNvPr id="99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If you run the example code on the screen.  You will not see that the cause was a division by error exception </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2000" spc="-1" strike="noStrike">
                <a:latin typeface="Arial"/>
              </a:rPr>
              <a:t>TRANSITION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2000" spc="-1" strike="noStrike">
                <a:latin typeface="Arial"/>
              </a:rPr>
              <a:t>Here you can see the caught exceptions as well.</a:t>
            </a:r>
            <a:endParaRPr b="0" lang="en-US" sz="2000" spc="-1" strike="noStrike">
              <a:latin typeface="Arial"/>
            </a:endParaRPr>
          </a:p>
        </p:txBody>
      </p:sp>
      <p:sp>
        <p:nvSpPr>
          <p:cNvPr id="100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2D3601F3-32B3-49BB-9F35-A738404DA77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1" name="PlaceHolder 1"/>
          <p:cNvSpPr>
            <a:spLocks noGrp="1"/>
          </p:cNvSpPr>
          <p:nvPr>
            <p:ph type="sldImg"/>
          </p:nvPr>
        </p:nvSpPr>
        <p:spPr>
          <a:xfrm>
            <a:off x="685800" y="1143000"/>
            <a:ext cx="5483880" cy="3083760"/>
          </a:xfrm>
          <a:prstGeom prst="rect">
            <a:avLst/>
          </a:prstGeom>
          <a:ln w="0">
            <a:noFill/>
          </a:ln>
        </p:spPr>
      </p:sp>
      <p:sp>
        <p:nvSpPr>
          <p:cNvPr id="100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0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15FF556-D29F-433D-9495-6C43DEF77A0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685800" y="1143000"/>
            <a:ext cx="5483880" cy="3083760"/>
          </a:xfrm>
          <a:prstGeom prst="rect">
            <a:avLst/>
          </a:prstGeom>
          <a:ln w="0">
            <a:noFill/>
          </a:ln>
        </p:spPr>
      </p:sp>
      <p:sp>
        <p:nvSpPr>
          <p:cNvPr id="100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0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579DB93C-5FD9-4FE0-A881-41521BADA0F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7" name="PlaceHolder 1"/>
          <p:cNvSpPr>
            <a:spLocks noGrp="1"/>
          </p:cNvSpPr>
          <p:nvPr>
            <p:ph type="sldImg"/>
          </p:nvPr>
        </p:nvSpPr>
        <p:spPr>
          <a:xfrm>
            <a:off x="685800" y="1143000"/>
            <a:ext cx="5483880" cy="3083760"/>
          </a:xfrm>
          <a:prstGeom prst="rect">
            <a:avLst/>
          </a:prstGeom>
          <a:ln w="0">
            <a:noFill/>
          </a:ln>
        </p:spPr>
      </p:sp>
      <p:sp>
        <p:nvSpPr>
          <p:cNvPr id="100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09" name="Slide Number Placeholder 3_7"/>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FAB61FEE-51EE-46C1-837A-CA67E7BB76C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0" name="PlaceHolder 1"/>
          <p:cNvSpPr>
            <a:spLocks noGrp="1"/>
          </p:cNvSpPr>
          <p:nvPr>
            <p:ph type="sldImg"/>
          </p:nvPr>
        </p:nvSpPr>
        <p:spPr>
          <a:xfrm>
            <a:off x="685800" y="1143000"/>
            <a:ext cx="5483880" cy="3083760"/>
          </a:xfrm>
          <a:prstGeom prst="rect">
            <a:avLst/>
          </a:prstGeom>
          <a:ln w="0">
            <a:noFill/>
          </a:ln>
        </p:spPr>
      </p:sp>
      <p:sp>
        <p:nvSpPr>
          <p:cNvPr id="101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12" name="Slide Number Placeholder 3_ 1"/>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C6D1F6B-593F-4C34-812B-0C5487DD815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PlaceHolder 1"/>
          <p:cNvSpPr>
            <a:spLocks noGrp="1"/>
          </p:cNvSpPr>
          <p:nvPr>
            <p:ph type="sldImg"/>
          </p:nvPr>
        </p:nvSpPr>
        <p:spPr>
          <a:xfrm>
            <a:off x="533520" y="763560"/>
            <a:ext cx="6702840" cy="3771000"/>
          </a:xfrm>
          <a:prstGeom prst="rect">
            <a:avLst/>
          </a:prstGeom>
          <a:ln w="0">
            <a:noFill/>
          </a:ln>
        </p:spPr>
      </p:sp>
      <p:sp>
        <p:nvSpPr>
          <p:cNvPr id="834"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solidFill>
                  <a:srgbClr val="6a9955"/>
                </a:solidFill>
                <a:latin typeface="Menlo"/>
              </a:rPr>
              <a:t>MY CLIME IS THAT OF CURIOSITY THIS IS OUR WORLD NOW I AM A HACKER FIND CLARITY IN 5 DEPTH X 7 WIDTH</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p:txBody>
      </p:sp>
      <p:sp>
        <p:nvSpPr>
          <p:cNvPr id="835" name="PlaceHolder 3"/>
          <p:cNvSpPr>
            <a:spLocks noGrp="1"/>
          </p:cNvSpPr>
          <p:nvPr>
            <p:ph type="sldNum" idx="6"/>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2F23D13E-1224-43B5-B23C-BF3BCA01AB6A}"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3" name="PlaceHolder 1"/>
          <p:cNvSpPr>
            <a:spLocks noGrp="1"/>
          </p:cNvSpPr>
          <p:nvPr>
            <p:ph type="sldImg"/>
          </p:nvPr>
        </p:nvSpPr>
        <p:spPr>
          <a:xfrm>
            <a:off x="685800" y="1143000"/>
            <a:ext cx="5483880" cy="3083760"/>
          </a:xfrm>
          <a:prstGeom prst="rect">
            <a:avLst/>
          </a:prstGeom>
          <a:ln w="0">
            <a:noFill/>
          </a:ln>
        </p:spPr>
      </p:sp>
      <p:sp>
        <p:nvSpPr>
          <p:cNvPr id="101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15" name="Slide Number Placeholder 3_ 2"/>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C2054F77-7597-4F5F-885D-8D1DE2750B47}"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685800" y="1143000"/>
            <a:ext cx="5483880" cy="3083760"/>
          </a:xfrm>
          <a:prstGeom prst="rect">
            <a:avLst/>
          </a:prstGeom>
          <a:ln w="0">
            <a:noFill/>
          </a:ln>
        </p:spPr>
      </p:sp>
      <p:sp>
        <p:nvSpPr>
          <p:cNvPr id="101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1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91563A74-C7E3-4451-AE6E-2912B10CCF4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9" name="PlaceHolder 1"/>
          <p:cNvSpPr>
            <a:spLocks noGrp="1"/>
          </p:cNvSpPr>
          <p:nvPr>
            <p:ph type="sldImg"/>
          </p:nvPr>
        </p:nvSpPr>
        <p:spPr>
          <a:xfrm>
            <a:off x="685800" y="1143000"/>
            <a:ext cx="5483880" cy="3083760"/>
          </a:xfrm>
          <a:prstGeom prst="rect">
            <a:avLst/>
          </a:prstGeom>
          <a:ln w="0">
            <a:noFill/>
          </a:ln>
        </p:spPr>
      </p:sp>
      <p:sp>
        <p:nvSpPr>
          <p:cNvPr id="102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solidFill>
                  <a:srgbClr val="6a9955"/>
                </a:solidFill>
                <a:latin typeface="Menlo"/>
              </a:rPr>
              <a:t># The output of executing this is:</a:t>
            </a:r>
            <a:endParaRPr b="0" lang="en-US" sz="2000" spc="-1" strike="noStrike">
              <a:latin typeface="Arial"/>
            </a:endParaRPr>
          </a:p>
          <a:p>
            <a:pPr marL="216000" indent="-214920">
              <a:lnSpc>
                <a:spcPct val="100000"/>
              </a:lnSpc>
              <a:buNone/>
              <a:tabLst>
                <a:tab algn="l" pos="0"/>
              </a:tabLst>
            </a:pPr>
            <a:r>
              <a:rPr b="0" lang="en-US" sz="2000" spc="-1" strike="noStrike">
                <a:solidFill>
                  <a:srgbClr val="6a9955"/>
                </a:solidFill>
                <a:latin typeface="Menlo"/>
              </a:rPr>
              <a:t># We are able to add code before the function.</a:t>
            </a:r>
            <a:endParaRPr b="0" lang="en-US" sz="2000" spc="-1" strike="noStrike">
              <a:latin typeface="Arial"/>
            </a:endParaRPr>
          </a:p>
          <a:p>
            <a:pPr marL="216000" indent="-214920">
              <a:lnSpc>
                <a:spcPct val="100000"/>
              </a:lnSpc>
              <a:buNone/>
              <a:tabLst>
                <a:tab algn="l" pos="0"/>
              </a:tabLst>
            </a:pPr>
            <a:r>
              <a:rPr b="0" lang="en-US" sz="2000" spc="-1" strike="noStrike">
                <a:solidFill>
                  <a:srgbClr val="6a9955"/>
                </a:solidFill>
                <a:latin typeface="Menlo"/>
              </a:rPr>
              <a:t># Hello World!</a:t>
            </a:r>
            <a:endParaRPr b="0" lang="en-US" sz="2000" spc="-1" strike="noStrike">
              <a:latin typeface="Arial"/>
            </a:endParaRPr>
          </a:p>
          <a:p>
            <a:pPr marL="216000" indent="-214920">
              <a:lnSpc>
                <a:spcPct val="100000"/>
              </a:lnSpc>
              <a:buNone/>
              <a:tabLst>
                <a:tab algn="l" pos="0"/>
              </a:tabLst>
            </a:pPr>
            <a:r>
              <a:rPr b="0" lang="en-US" sz="2000" spc="-1" strike="noStrike">
                <a:solidFill>
                  <a:srgbClr val="6a9955"/>
                </a:solidFill>
                <a:latin typeface="Menlo"/>
              </a:rPr>
              <a:t># We are able to add code after the function.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But wait, how is this decorating anything.  </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You caught me. </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What is happening in the code above is that we are seeing that functions can be passed as parameters in methods.  T</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here is one minor change that needs to be done to our example above that we will see in some demos later. </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Let us take a second to think about the code above.  Tbe `my_decorator()` function defines an inner function called `wrapper()` and simply returns it.  So we have the ability to return a function from a function in Python.  The line `my_function = my_decorator(my_function)` shows that we can pass a function as a parameter.  `my_function` is passed into the `my_decorator` function and then used within the inner `wrapper` function.  This is because we have defines a *closure*.  A closure is a way to define a function that remembers the enclosing scopes.  There are 3 criteria that has to be meet to define a closure.</a:t>
            </a:r>
            <a:endParaRPr b="0" lang="en-US" sz="1200" spc="-1" strike="noStrike">
              <a:latin typeface="Arial"/>
            </a:endParaRPr>
          </a:p>
          <a:p>
            <a:pPr marL="216000" indent="-214920">
              <a:lnSpc>
                <a:spcPct val="100000"/>
              </a:lnSpc>
              <a:buNone/>
              <a:tabLst>
                <a:tab algn="l" pos="0"/>
              </a:tabLst>
            </a:pPr>
            <a:br>
              <a:rPr sz="2000"/>
            </a:br>
            <a:r>
              <a:rPr b="0" lang="en-US" sz="1200" spc="-1" strike="noStrike">
                <a:solidFill>
                  <a:srgbClr val="000000"/>
                </a:solidFill>
                <a:latin typeface="+mn-lt"/>
                <a:ea typeface="+mn-ea"/>
              </a:rPr>
              <a:t>1. A function must be nested within another function</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2. The nested function must refer to a value defined in the enclosing function</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3. The enclosing function must return the nested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The following code is the same as the previous but using the decorator syntax instead.</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2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E8CC57F6-E77D-48A6-81A2-E79F4F15FD3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PlaceHolder 1"/>
          <p:cNvSpPr>
            <a:spLocks noGrp="1"/>
          </p:cNvSpPr>
          <p:nvPr>
            <p:ph type="sldImg"/>
          </p:nvPr>
        </p:nvSpPr>
        <p:spPr>
          <a:xfrm>
            <a:off x="685800" y="1143000"/>
            <a:ext cx="5483880" cy="3083760"/>
          </a:xfrm>
          <a:prstGeom prst="rect">
            <a:avLst/>
          </a:prstGeom>
          <a:ln w="0">
            <a:noFill/>
          </a:ln>
        </p:spPr>
      </p:sp>
      <p:sp>
        <p:nvSpPr>
          <p:cNvPr id="102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Our earlier example was a bit simplified and we have to do a little bit of extra work to decorate functions that take parameters.  The [Decorator template](Decorator_template.py) already includes these additions but we need to add *args and **kwargs to the wrapper function and then pass those along to the original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br>
              <a:rPr sz="1200"/>
            </a:b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2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A09E43C-DB22-4726-B11B-F2DEC472C38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5" name="PlaceHolder 1"/>
          <p:cNvSpPr>
            <a:spLocks noGrp="1"/>
          </p:cNvSpPr>
          <p:nvPr>
            <p:ph type="sldImg"/>
          </p:nvPr>
        </p:nvSpPr>
        <p:spPr>
          <a:xfrm>
            <a:off x="685800" y="1143000"/>
            <a:ext cx="5483880" cy="3083760"/>
          </a:xfrm>
          <a:prstGeom prst="rect">
            <a:avLst/>
          </a:prstGeom>
          <a:ln w="0">
            <a:noFill/>
          </a:ln>
        </p:spPr>
      </p:sp>
      <p:sp>
        <p:nvSpPr>
          <p:cNvPr id="102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2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83FC1B2-C8F4-4751-B4FD-7A998FD7A26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685800" y="1143000"/>
            <a:ext cx="5483880" cy="3083760"/>
          </a:xfrm>
          <a:prstGeom prst="rect">
            <a:avLst/>
          </a:prstGeom>
          <a:ln w="0">
            <a:noFill/>
          </a:ln>
        </p:spPr>
      </p:sp>
      <p:sp>
        <p:nvSpPr>
          <p:cNvPr id="102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30" name="Slide Number Placeholder 3_8"/>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36CC1EB-E2DF-4103-BEBF-F8692968273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1" name="PlaceHolder 1"/>
          <p:cNvSpPr>
            <a:spLocks noGrp="1"/>
          </p:cNvSpPr>
          <p:nvPr>
            <p:ph type="sldImg"/>
          </p:nvPr>
        </p:nvSpPr>
        <p:spPr>
          <a:xfrm>
            <a:off x="685800" y="1143000"/>
            <a:ext cx="5483880" cy="3083760"/>
          </a:xfrm>
          <a:prstGeom prst="rect">
            <a:avLst/>
          </a:prstGeom>
          <a:ln w="0">
            <a:noFill/>
          </a:ln>
        </p:spPr>
      </p:sp>
      <p:sp>
        <p:nvSpPr>
          <p:cNvPr id="103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33" name="Slide Number Placeholder 3_9"/>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2CBBAE6-B6FE-414A-AE82-123999B80A8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4" name="PlaceHolder 1"/>
          <p:cNvSpPr>
            <a:spLocks noGrp="1"/>
          </p:cNvSpPr>
          <p:nvPr>
            <p:ph type="sldImg"/>
          </p:nvPr>
        </p:nvSpPr>
        <p:spPr>
          <a:xfrm>
            <a:off x="685800" y="1143000"/>
            <a:ext cx="5483880" cy="3083760"/>
          </a:xfrm>
          <a:prstGeom prst="rect">
            <a:avLst/>
          </a:prstGeom>
          <a:ln w="0">
            <a:noFill/>
          </a:ln>
        </p:spPr>
      </p:sp>
      <p:sp>
        <p:nvSpPr>
          <p:cNvPr id="103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One final revision.</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We have to add another layer in our wrapper functions.  Consider the following decorator that will allow us to specify an arbitrary multiplier for the results of the function.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More decorators can be found on the [internet](https://github.com/lord63/awesome-python-decorator) and the sky is the limit for developing your own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36" name="Slide Number Placeholder 3_10"/>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B3EE30A-223C-48DA-8CC1-0793C98F57A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7" name="PlaceHolder 1"/>
          <p:cNvSpPr>
            <a:spLocks noGrp="1"/>
          </p:cNvSpPr>
          <p:nvPr>
            <p:ph type="sldImg"/>
          </p:nvPr>
        </p:nvSpPr>
        <p:spPr>
          <a:xfrm>
            <a:off x="685800" y="1143000"/>
            <a:ext cx="5483880" cy="3083760"/>
          </a:xfrm>
          <a:prstGeom prst="rect">
            <a:avLst/>
          </a:prstGeom>
          <a:ln w="0">
            <a:noFill/>
          </a:ln>
        </p:spPr>
      </p:sp>
      <p:sp>
        <p:nvSpPr>
          <p:cNvPr id="103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Now that we have a basic understanding of all the components in the Python environment lets look at the most basic concept - a script.   In reality, nothing more than a module.  When a python script is executed from the command line or imported it begins executing code one line at a time.  The script continues to execute until the end of the script is reached and the script exits.  </a:t>
            </a:r>
            <a:endParaRPr b="0" lang="en-US" sz="1200" spc="-1" strike="noStrike">
              <a:latin typeface="Arial"/>
            </a:endParaRPr>
          </a:p>
          <a:p>
            <a:pPr marL="216000" indent="-214920">
              <a:lnSpc>
                <a:spcPct val="100000"/>
              </a:lnSpc>
              <a:buNone/>
              <a:tabLst>
                <a:tab algn="l" pos="0"/>
              </a:tabLst>
            </a:pPr>
            <a:br>
              <a:rPr sz="2000"/>
            </a:br>
            <a:r>
              <a:rPr b="0" lang="en-US" sz="1200" spc="-1" strike="noStrike">
                <a:solidFill>
                  <a:srgbClr val="000000"/>
                </a:solidFill>
                <a:latin typeface="+mn-lt"/>
                <a:ea typeface="+mn-ea"/>
              </a:rPr>
              <a:t>This is true un less something happens to short circuit the program.  </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This could be an error being raised and not caught or a call to `sys.exit()` which will cause the program to terminate.</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2000" spc="-1" strike="noStrike">
                <a:solidFill>
                  <a:srgbClr val="000000"/>
                </a:solidFill>
                <a:latin typeface="+mn-lt"/>
                <a:ea typeface="+mn-ea"/>
              </a:rPr>
              <a:t>Pull in a module using import and you  and you will see that code outside of a class will run.</a:t>
            </a:r>
            <a:endParaRPr b="0" lang="en-US" sz="2000" spc="-1" strike="noStrike">
              <a:latin typeface="Arial"/>
            </a:endParaRPr>
          </a:p>
        </p:txBody>
      </p:sp>
      <p:sp>
        <p:nvSpPr>
          <p:cNvPr id="103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E34A1494-8F27-4B24-99B7-205490F1C40A}"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PlaceHolder 1"/>
          <p:cNvSpPr>
            <a:spLocks noGrp="1"/>
          </p:cNvSpPr>
          <p:nvPr>
            <p:ph type="sldImg"/>
          </p:nvPr>
        </p:nvSpPr>
        <p:spPr>
          <a:xfrm>
            <a:off x="533520" y="763560"/>
            <a:ext cx="6702840" cy="3771000"/>
          </a:xfrm>
          <a:prstGeom prst="rect">
            <a:avLst/>
          </a:prstGeom>
          <a:ln w="0">
            <a:noFill/>
          </a:ln>
        </p:spPr>
      </p:sp>
      <p:sp>
        <p:nvSpPr>
          <p:cNvPr id="837"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What we see and hear</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 we work</a:t>
            </a:r>
            <a:endParaRPr b="0" lang="en-US" sz="2000" spc="-1" strike="noStrike">
              <a:latin typeface="Arial"/>
            </a:endParaRPr>
          </a:p>
          <a:p>
            <a:pPr marL="216000" indent="-216000">
              <a:lnSpc>
                <a:spcPct val="100000"/>
              </a:lnSpc>
              <a:buNone/>
              <a:tabLst>
                <a:tab algn="l" pos="0"/>
              </a:tabLst>
            </a:pPr>
            <a:r>
              <a:rPr b="0" lang="en-US" sz="2000" spc="-1" strike="noStrike">
                <a:latin typeface="Arial"/>
              </a:rPr>
              <a:t>What we think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Its all about the information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Xor x2a187</a:t>
            </a:r>
            <a:endParaRPr b="0" lang="en-US" sz="2000" spc="-1" strike="noStrike">
              <a:latin typeface="Arial"/>
            </a:endParaRPr>
          </a:p>
        </p:txBody>
      </p:sp>
      <p:sp>
        <p:nvSpPr>
          <p:cNvPr id="838" name="PlaceHolder 3"/>
          <p:cNvSpPr>
            <a:spLocks noGrp="1"/>
          </p:cNvSpPr>
          <p:nvPr>
            <p:ph type="sldNum" idx="7"/>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EBCCBC89-2852-49FE-B68B-9B6469203A3E}"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685800" y="1143000"/>
            <a:ext cx="5483880" cy="3083760"/>
          </a:xfrm>
          <a:prstGeom prst="rect">
            <a:avLst/>
          </a:prstGeom>
          <a:ln w="0">
            <a:noFill/>
          </a:ln>
        </p:spPr>
      </p:sp>
      <p:sp>
        <p:nvSpPr>
          <p:cNvPr id="104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4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C30945B7-B61B-4255-986A-B0F34F367C17}"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3" name="PlaceHolder 1"/>
          <p:cNvSpPr>
            <a:spLocks noGrp="1"/>
          </p:cNvSpPr>
          <p:nvPr>
            <p:ph type="sldImg"/>
          </p:nvPr>
        </p:nvSpPr>
        <p:spPr>
          <a:xfrm>
            <a:off x="685800" y="1143000"/>
            <a:ext cx="5483880" cy="3083760"/>
          </a:xfrm>
          <a:prstGeom prst="rect">
            <a:avLst/>
          </a:prstGeom>
          <a:ln w="0">
            <a:noFill/>
          </a:ln>
        </p:spPr>
      </p:sp>
      <p:sp>
        <p:nvSpPr>
          <p:cNvPr id="104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Working with files is one of the prime usages for writing Python scripts. It is important to have a good understanding of how to perform operations with files.  You can easily read, write, create, and delete files in Python.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4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937C820-779A-4D03-8C2F-814CDF91F547}"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6" name="PlaceHolder 1"/>
          <p:cNvSpPr>
            <a:spLocks noGrp="1"/>
          </p:cNvSpPr>
          <p:nvPr>
            <p:ph type="sldImg"/>
          </p:nvPr>
        </p:nvSpPr>
        <p:spPr>
          <a:xfrm>
            <a:off x="685800" y="1143000"/>
            <a:ext cx="5483880" cy="3083760"/>
          </a:xfrm>
          <a:prstGeom prst="rect">
            <a:avLst/>
          </a:prstGeom>
          <a:ln w="0">
            <a:noFill/>
          </a:ln>
        </p:spPr>
      </p:sp>
      <p:sp>
        <p:nvSpPr>
          <p:cNvPr id="104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Going old school again with the interactivce mode.</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2000" spc="-1" strike="noStrike">
                <a:latin typeface="Arial"/>
              </a:rPr>
              <a:t>Writing a file</a:t>
            </a: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Once you have exited the Python terminal you can see that there is new file that has been created as test.txt.  if you run `cat test.txt` you can see that there is no new line added to the line.  There are a couple of ways to add this to the file if necessary.  The first is the add '\n' to indicate a new line. Another way is to use the `readlines()` which will take list of strings and write each item to the file one item after another with new lines.</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2000" spc="-1" strike="noStrike">
                <a:solidFill>
                  <a:srgbClr val="000000"/>
                </a:solidFill>
                <a:latin typeface="+mn-lt"/>
                <a:ea typeface="+mn-ea"/>
              </a:rPr>
              <a:t>Reading a file</a:t>
            </a: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Maybe you were not paying attention earlier during the write example.  It created the file if it did not exist or truncated it if it did.  However, there is another mode that will error if we try to use a file that already existed.</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2000" spc="-1" strike="noStrike">
                <a:solidFill>
                  <a:srgbClr val="000000"/>
                </a:solidFill>
                <a:latin typeface="+mn-lt"/>
                <a:ea typeface="+mn-ea"/>
              </a:rPr>
              <a:t>Append to a file</a:t>
            </a: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In the example above we added a new line to the end of the existing line while adding some more text.</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2000" spc="-1" strike="noStrike">
                <a:solidFill>
                  <a:srgbClr val="000000"/>
                </a:solidFill>
                <a:latin typeface="+mn-lt"/>
                <a:ea typeface="+mn-ea"/>
              </a:rPr>
              <a:t>Potenttial for error in create</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p:txBody>
      </p:sp>
      <p:sp>
        <p:nvSpPr>
          <p:cNvPr id="104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E00B6958-8BED-4FE3-8FE6-06449951D26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9" name="PlaceHolder 1"/>
          <p:cNvSpPr>
            <a:spLocks noGrp="1"/>
          </p:cNvSpPr>
          <p:nvPr>
            <p:ph type="sldImg"/>
          </p:nvPr>
        </p:nvSpPr>
        <p:spPr>
          <a:xfrm>
            <a:off x="685800" y="1143000"/>
            <a:ext cx="5483880" cy="3083760"/>
          </a:xfrm>
          <a:prstGeom prst="rect">
            <a:avLst/>
          </a:prstGeom>
          <a:ln w="0">
            <a:noFill/>
          </a:ln>
        </p:spPr>
      </p:sp>
      <p:sp>
        <p:nvSpPr>
          <p:cNvPr id="105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Once the code finishes the with block the You make ask why it is important to close files when you are done with them.  Some implementations of Python will automatically close files when their reference count drops to zero.  However, you are not guaranteed.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5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4530A1F-E239-47FD-AEB6-B83A2B128F7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685800" y="1143000"/>
            <a:ext cx="5483880" cy="3083760"/>
          </a:xfrm>
          <a:prstGeom prst="rect">
            <a:avLst/>
          </a:prstGeom>
          <a:ln w="0">
            <a:noFill/>
          </a:ln>
        </p:spPr>
      </p:sp>
      <p:sp>
        <p:nvSpPr>
          <p:cNvPr id="105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For copying files `shutil` provides 2 similar methods; `copy()`, `copy2()`, and `copyfile()`.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The difference between `copy()` and `copy2()` is that `copy2()` will try to preserve then file metadata such as timestamps.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Copyfile() will only copy files if the target destination is writable.  If it is not writable an IOError will be thrown.  `copyfile()` will also throw an error if the target is a directory.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Internally these files make use of an `copyfileobj()` method which is also available.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Note, using `copyfileobj()` will require that the programmer explicitly calls close if the destination was a file object</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5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66A66FB-7D2A-47D5-9FF0-E1B273AD9CB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5" name="PlaceHolder 1"/>
          <p:cNvSpPr>
            <a:spLocks noGrp="1"/>
          </p:cNvSpPr>
          <p:nvPr>
            <p:ph type="sldImg"/>
          </p:nvPr>
        </p:nvSpPr>
        <p:spPr>
          <a:xfrm>
            <a:off x="685800" y="1143000"/>
            <a:ext cx="5483880" cy="3083760"/>
          </a:xfrm>
          <a:prstGeom prst="rect">
            <a:avLst/>
          </a:prstGeom>
          <a:ln w="0">
            <a:noFill/>
          </a:ln>
        </p:spPr>
      </p:sp>
      <p:sp>
        <p:nvSpPr>
          <p:cNvPr id="105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Extended functionality made extremely easy in Python.  Decorators are a special from of functions that can wrap other functions to 'extend' the functionality of the method.   They follow a simple formula as shown below.</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5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86213079-D2DF-4173-87AB-A277F75E376A}"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8" name="PlaceHolder 1"/>
          <p:cNvSpPr>
            <a:spLocks noGrp="1"/>
          </p:cNvSpPr>
          <p:nvPr>
            <p:ph type="sldImg"/>
          </p:nvPr>
        </p:nvSpPr>
        <p:spPr>
          <a:xfrm>
            <a:off x="685800" y="1143000"/>
            <a:ext cx="5483880" cy="3083400"/>
          </a:xfrm>
          <a:prstGeom prst="rect">
            <a:avLst/>
          </a:prstGeom>
          <a:ln w="0">
            <a:noFill/>
          </a:ln>
        </p:spPr>
      </p:sp>
      <p:sp>
        <p:nvSpPr>
          <p:cNvPr id="105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The distribution type will be either </a:t>
            </a:r>
            <a:r>
              <a:rPr b="0" i="1" lang="en-US" sz="1200" spc="-1" strike="noStrike">
                <a:solidFill>
                  <a:srgbClr val="000000"/>
                </a:solidFill>
                <a:latin typeface="+mn-lt"/>
                <a:ea typeface="+mn-ea"/>
              </a:rPr>
              <a:t>*standard*</a:t>
            </a:r>
            <a:r>
              <a:rPr b="0" lang="en-US" sz="1200" spc="-1" strike="noStrike">
                <a:solidFill>
                  <a:srgbClr val="000000"/>
                </a:solidFill>
                <a:latin typeface="+mn-lt"/>
                <a:ea typeface="+mn-ea"/>
              </a:rPr>
              <a:t> (egg), a source code package, or </a:t>
            </a:r>
            <a:r>
              <a:rPr b="0" i="1" lang="en-US" sz="1200" spc="-1" strike="noStrike">
                <a:solidFill>
                  <a:srgbClr val="000000"/>
                </a:solidFill>
                <a:latin typeface="+mn-lt"/>
                <a:ea typeface="+mn-ea"/>
              </a:rPr>
              <a:t>*wheel*</a:t>
            </a:r>
            <a:r>
              <a:rPr b="0" lang="en-US" sz="1200" spc="-1" strike="noStrike">
                <a:solidFill>
                  <a:srgbClr val="000000"/>
                </a:solidFill>
                <a:latin typeface="+mn-lt"/>
                <a:ea typeface="+mn-ea"/>
              </a:rPr>
              <a:t>, a binary distribution.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It is also possible to run all of the previous commands through the Python3 executable by using 'python3 -m ’ instead of pip  at the beginning of the command. As shown on the previous page</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6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C120CFE1-7DE7-4C8D-ADE2-E178173E580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1" name="PlaceHolder 1"/>
          <p:cNvSpPr>
            <a:spLocks noGrp="1"/>
          </p:cNvSpPr>
          <p:nvPr>
            <p:ph type="sldImg"/>
          </p:nvPr>
        </p:nvSpPr>
        <p:spPr>
          <a:xfrm>
            <a:off x="685800" y="1143000"/>
            <a:ext cx="5483880" cy="3083760"/>
          </a:xfrm>
          <a:prstGeom prst="rect">
            <a:avLst/>
          </a:prstGeom>
          <a:ln w="0">
            <a:noFill/>
          </a:ln>
        </p:spPr>
      </p:sp>
      <p:sp>
        <p:nvSpPr>
          <p:cNvPr id="106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A couple of extra useful commands include being able to prepare an environment.    The following commands will generate a file and then use that file to install pip on another system.</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Reallyb useful if you use an IDE like Pycharm.  </a:t>
            </a:r>
            <a:endParaRPr b="0" lang="en-US" sz="2000" spc="-1" strike="noStrike">
              <a:latin typeface="Arial"/>
            </a:endParaRPr>
          </a:p>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Start a new project</a:t>
            </a: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create a new virtual environment</a:t>
            </a: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Let the IDE handle integratijng with PyPi</a:t>
            </a: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Finish coding </a:t>
            </a: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Run the first command to generate the requirements.txt for the project</a:t>
            </a:r>
            <a:endParaRPr b="0" lang="en-US" sz="2000" spc="-1" strike="noStrike">
              <a:latin typeface="Arial"/>
            </a:endParaRPr>
          </a:p>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2000" spc="-1" strike="noStrike">
                <a:solidFill>
                  <a:srgbClr val="000000"/>
                </a:solidFill>
                <a:latin typeface="+mn-lt"/>
                <a:ea typeface="+mn-ea"/>
              </a:rPr>
              <a:t>- Build script or exection script can run the second command to ensure items are</a:t>
            </a:r>
            <a:endParaRPr b="0" lang="en-US" sz="2000" spc="-1" strike="noStrike">
              <a:latin typeface="Arial"/>
            </a:endParaRPr>
          </a:p>
        </p:txBody>
      </p:sp>
      <p:sp>
        <p:nvSpPr>
          <p:cNvPr id="106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7109BDA-E67B-4F9B-AFD5-6BD13D3969B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685800" y="1143000"/>
            <a:ext cx="5483880" cy="3083760"/>
          </a:xfrm>
          <a:prstGeom prst="rect">
            <a:avLst/>
          </a:prstGeom>
          <a:ln w="0">
            <a:noFill/>
          </a:ln>
        </p:spPr>
      </p:sp>
      <p:sp>
        <p:nvSpPr>
          <p:cNvPr id="106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What are some of the benefits for using a virtual environment?</a:t>
            </a:r>
            <a:endParaRPr b="0" lang="en-US" sz="1200" spc="-1" strike="noStrike">
              <a:latin typeface="Arial"/>
            </a:endParaRPr>
          </a:p>
          <a:p>
            <a:pPr marL="216000" indent="-214920">
              <a:lnSpc>
                <a:spcPct val="100000"/>
              </a:lnSpc>
              <a:buNone/>
              <a:tabLst>
                <a:tab algn="l" pos="0"/>
              </a:tabLst>
            </a:pPr>
            <a:br>
              <a:rPr sz="2000"/>
            </a:br>
            <a:r>
              <a:rPr b="0" lang="en-US" sz="1200" spc="-1" strike="noStrike">
                <a:solidFill>
                  <a:srgbClr val="000000"/>
                </a:solidFill>
                <a:latin typeface="+mn-lt"/>
                <a:ea typeface="+mn-ea"/>
              </a:rPr>
              <a:t>- Consider the potential for breaking changes for other scripts on the system.</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 Consider the need to execute the Python script on a build system or customer system that you want to be the same after it is done.</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6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B8A3D77-F1A9-41F0-A3D1-0B13E9D4E4A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9" name="PlaceHolder 1"/>
          <p:cNvSpPr>
            <a:spLocks noGrp="1"/>
          </p:cNvSpPr>
          <p:nvPr>
            <p:ph type="sldImg"/>
          </p:nvPr>
        </p:nvSpPr>
        <p:spPr>
          <a:xfrm>
            <a:off x="533520" y="763560"/>
            <a:ext cx="6702840" cy="3771000"/>
          </a:xfrm>
          <a:prstGeom prst="rect">
            <a:avLst/>
          </a:prstGeom>
          <a:ln w="0">
            <a:noFill/>
          </a:ln>
        </p:spPr>
      </p:sp>
      <p:sp>
        <p:nvSpPr>
          <p:cNvPr id="840"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What we see and hear</a:t>
            </a:r>
            <a:endParaRPr b="0" lang="en-US" sz="2000" spc="-1" strike="noStrike">
              <a:latin typeface="Arial"/>
            </a:endParaRPr>
          </a:p>
          <a:p>
            <a:pPr marL="216000" indent="-216000">
              <a:lnSpc>
                <a:spcPct val="100000"/>
              </a:lnSpc>
              <a:buNone/>
              <a:tabLst>
                <a:tab algn="l" pos="0"/>
              </a:tabLst>
            </a:pPr>
            <a:r>
              <a:rPr b="0" lang="en-US" sz="2000" spc="-1" strike="noStrike">
                <a:latin typeface="Arial"/>
              </a:rPr>
              <a:t>How we work</a:t>
            </a:r>
            <a:endParaRPr b="0" lang="en-US" sz="2000" spc="-1" strike="noStrike">
              <a:latin typeface="Arial"/>
            </a:endParaRPr>
          </a:p>
          <a:p>
            <a:pPr marL="216000" indent="-216000">
              <a:lnSpc>
                <a:spcPct val="100000"/>
              </a:lnSpc>
              <a:buNone/>
              <a:tabLst>
                <a:tab algn="l" pos="0"/>
              </a:tabLst>
            </a:pPr>
            <a:r>
              <a:rPr b="0" lang="en-US" sz="2000" spc="-1" strike="noStrike">
                <a:latin typeface="Arial"/>
              </a:rPr>
              <a:t>What we think</a:t>
            </a:r>
            <a:endParaRPr b="0" lang="en-US" sz="2000" spc="-1" strike="noStrike">
              <a:latin typeface="Arial"/>
            </a:endParaRPr>
          </a:p>
          <a:p>
            <a:pPr marL="216000" indent="-216000">
              <a:lnSpc>
                <a:spcPct val="100000"/>
              </a:lnSpc>
              <a:buNone/>
              <a:tabLst>
                <a:tab algn="l" pos="0"/>
              </a:tabLst>
            </a:pPr>
            <a:endParaRPr b="0" lang="en-US" sz="2000" spc="-1" strike="noStrike">
              <a:latin typeface="Arial"/>
            </a:endParaRPr>
          </a:p>
          <a:p>
            <a:pPr marL="216000" indent="-216000">
              <a:lnSpc>
                <a:spcPct val="100000"/>
              </a:lnSpc>
              <a:buNone/>
              <a:tabLst>
                <a:tab algn="l" pos="0"/>
              </a:tabLst>
            </a:pPr>
            <a:r>
              <a:rPr b="0" lang="en-US" sz="2000" spc="-1" strike="noStrike">
                <a:latin typeface="Arial"/>
              </a:rPr>
              <a:t>Its all about the information</a:t>
            </a:r>
            <a:endParaRPr b="0" lang="en-US" sz="2000" spc="-1" strike="noStrike">
              <a:latin typeface="Arial"/>
            </a:endParaRPr>
          </a:p>
          <a:p>
            <a:pPr marL="216000" indent="-216000">
              <a:lnSpc>
                <a:spcPct val="100000"/>
              </a:lnSpc>
              <a:buNone/>
              <a:tabLst>
                <a:tab algn="l" pos="0"/>
              </a:tabLst>
            </a:pPr>
            <a:r>
              <a:rPr b="0" lang="en-US" sz="2000" spc="-1" strike="noStrike">
                <a:latin typeface="Arial"/>
              </a:rPr>
              <a:t>Xor x2a187</a:t>
            </a:r>
            <a:endParaRPr b="0" lang="en-US" sz="2000" spc="-1" strike="noStrike">
              <a:latin typeface="Arial"/>
            </a:endParaRPr>
          </a:p>
        </p:txBody>
      </p:sp>
      <p:sp>
        <p:nvSpPr>
          <p:cNvPr id="841" name="PlaceHolder 3"/>
          <p:cNvSpPr>
            <a:spLocks noGrp="1"/>
          </p:cNvSpPr>
          <p:nvPr>
            <p:ph type="sldNum" idx="8"/>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D978B237-C4D0-4193-8BDD-C701A0E70B91}"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7" name="PlaceHolder 1"/>
          <p:cNvSpPr>
            <a:spLocks noGrp="1"/>
          </p:cNvSpPr>
          <p:nvPr>
            <p:ph type="sldImg"/>
          </p:nvPr>
        </p:nvSpPr>
        <p:spPr>
          <a:xfrm>
            <a:off x="685800" y="1143000"/>
            <a:ext cx="5483880" cy="3083400"/>
          </a:xfrm>
          <a:prstGeom prst="rect">
            <a:avLst/>
          </a:prstGeom>
          <a:ln w="0">
            <a:noFill/>
          </a:ln>
        </p:spPr>
      </p:sp>
      <p:sp>
        <p:nvSpPr>
          <p:cNvPr id="106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Activate</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if you are not using bash you can use bat,  (</a:t>
            </a:r>
            <a:r>
              <a:rPr b="0" lang="en-US" sz="2000" spc="-1" strike="noStrike">
                <a:solidFill>
                  <a:srgbClr val="000000"/>
                </a:solidFill>
                <a:latin typeface="+mn-lt"/>
                <a:ea typeface="+mn-ea"/>
              </a:rPr>
              <a:t>activate.bat</a:t>
            </a:r>
            <a:r>
              <a:rPr b="0" lang="en-US" sz="1200" spc="-1" strike="noStrike">
                <a:solidFill>
                  <a:srgbClr val="000000"/>
                </a:solidFill>
                <a:latin typeface="+mn-lt"/>
                <a:ea typeface="+mn-ea"/>
              </a:rPr>
              <a:t>),  csh (activate.csh) or fish (activate.fish) as well.</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6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F9B36F89-C668-47B3-9CD1-9B8C6934C80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0" name="PlaceHolder 1"/>
          <p:cNvSpPr>
            <a:spLocks noGrp="1"/>
          </p:cNvSpPr>
          <p:nvPr>
            <p:ph type="sldImg"/>
          </p:nvPr>
        </p:nvSpPr>
        <p:spPr>
          <a:xfrm>
            <a:off x="685800" y="1143000"/>
            <a:ext cx="5483880" cy="3083760"/>
          </a:xfrm>
          <a:prstGeom prst="rect">
            <a:avLst/>
          </a:prstGeom>
          <a:ln w="0">
            <a:noFill/>
          </a:ln>
        </p:spPr>
      </p:sp>
      <p:sp>
        <p:nvSpPr>
          <p:cNvPr id="107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endParaRPr b="0" lang="en-US" sz="1200" spc="-1" strike="noStrike">
              <a:latin typeface="Arial"/>
            </a:endParaRPr>
          </a:p>
        </p:txBody>
      </p:sp>
      <p:sp>
        <p:nvSpPr>
          <p:cNvPr id="107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756DA166-ED35-4E5D-8A16-0036E0ABC8DB}"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3" name="PlaceHolder 1"/>
          <p:cNvSpPr>
            <a:spLocks noGrp="1"/>
          </p:cNvSpPr>
          <p:nvPr>
            <p:ph type="sldImg"/>
          </p:nvPr>
        </p:nvSpPr>
        <p:spPr>
          <a:xfrm>
            <a:off x="685800" y="1143000"/>
            <a:ext cx="5483880" cy="3083760"/>
          </a:xfrm>
          <a:prstGeom prst="rect">
            <a:avLst/>
          </a:prstGeom>
          <a:ln w="0">
            <a:noFill/>
          </a:ln>
        </p:spPr>
      </p:sp>
      <p:sp>
        <p:nvSpPr>
          <p:cNvPr id="107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7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56B6A9A-1A84-4810-898A-3C1203646CC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6" name="PlaceHolder 1"/>
          <p:cNvSpPr>
            <a:spLocks noGrp="1"/>
          </p:cNvSpPr>
          <p:nvPr>
            <p:ph type="sldImg"/>
          </p:nvPr>
        </p:nvSpPr>
        <p:spPr>
          <a:xfrm>
            <a:off x="685800" y="1143000"/>
            <a:ext cx="5483880" cy="3083760"/>
          </a:xfrm>
          <a:prstGeom prst="rect">
            <a:avLst/>
          </a:prstGeom>
          <a:ln w="0">
            <a:noFill/>
          </a:ln>
        </p:spPr>
      </p:sp>
      <p:sp>
        <p:nvSpPr>
          <p:cNvPr id="107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Excel files that have heavy formatting are difficult to read and our beyond the scope of this tutorial.  However, excel files that are written in the simplified version of our first example can be easily read.</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7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89C1858-AA41-4F16-AB48-3AEFE1415E79}"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9" name="PlaceHolder 1"/>
          <p:cNvSpPr>
            <a:spLocks noGrp="1"/>
          </p:cNvSpPr>
          <p:nvPr>
            <p:ph type="sldImg"/>
          </p:nvPr>
        </p:nvSpPr>
        <p:spPr>
          <a:xfrm>
            <a:off x="685800" y="1143000"/>
            <a:ext cx="5483880" cy="3083760"/>
          </a:xfrm>
          <a:prstGeom prst="rect">
            <a:avLst/>
          </a:prstGeom>
          <a:ln w="0">
            <a:noFill/>
          </a:ln>
        </p:spPr>
      </p:sp>
      <p:sp>
        <p:nvSpPr>
          <p:cNvPr id="108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08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4502EB0E-075A-47F4-94F7-5DC3F0E64030}"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2" name="PlaceHolder 1"/>
          <p:cNvSpPr>
            <a:spLocks noGrp="1"/>
          </p:cNvSpPr>
          <p:nvPr>
            <p:ph type="sldImg"/>
          </p:nvPr>
        </p:nvSpPr>
        <p:spPr>
          <a:xfrm>
            <a:off x="685800" y="1143000"/>
            <a:ext cx="5483880" cy="3083760"/>
          </a:xfrm>
          <a:prstGeom prst="rect">
            <a:avLst/>
          </a:prstGeom>
          <a:ln w="0">
            <a:noFill/>
          </a:ln>
        </p:spPr>
      </p:sp>
      <p:sp>
        <p:nvSpPr>
          <p:cNvPr id="108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Similar to Excel where we focus on system to system or simplified reports.  Generating a pretty word odcuemnt comes ni useful when trying to coommuinicate data to stake holders.  However, the cheat, we start with a template document to keep from having to create the entire document from scratch.</a:t>
            </a:r>
            <a:endParaRPr b="0" lang="en-US" sz="2000" spc="-1" strike="noStrike">
              <a:latin typeface="Arial"/>
            </a:endParaRPr>
          </a:p>
        </p:txBody>
      </p:sp>
      <p:sp>
        <p:nvSpPr>
          <p:cNvPr id="108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4CDBD63E-A461-4349-AB26-E3E09669814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5" name="PlaceHolder 1"/>
          <p:cNvSpPr>
            <a:spLocks noGrp="1"/>
          </p:cNvSpPr>
          <p:nvPr>
            <p:ph type="sldImg"/>
          </p:nvPr>
        </p:nvSpPr>
        <p:spPr>
          <a:xfrm>
            <a:off x="685800" y="1143000"/>
            <a:ext cx="5483880" cy="3083760"/>
          </a:xfrm>
          <a:prstGeom prst="rect">
            <a:avLst/>
          </a:prstGeom>
          <a:ln w="0">
            <a:noFill/>
          </a:ln>
        </p:spPr>
      </p:sp>
      <p:sp>
        <p:nvSpPr>
          <p:cNvPr id="108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Now that we have learned about pip and the like we can start taking advantage of some of the powerful libraries.  One of the things that makes Python so powerful is because it is easy to work with HTTP requests.  Let’s take a look at and see how it works.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8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F0F1FBEB-F3A9-4516-A341-E9EE29A7279E}"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PlaceHolder 1"/>
          <p:cNvSpPr>
            <a:spLocks noGrp="1"/>
          </p:cNvSpPr>
          <p:nvPr>
            <p:ph type="sldImg"/>
          </p:nvPr>
        </p:nvSpPr>
        <p:spPr>
          <a:xfrm>
            <a:off x="533520" y="763560"/>
            <a:ext cx="6702840" cy="3771000"/>
          </a:xfrm>
          <a:prstGeom prst="rect">
            <a:avLst/>
          </a:prstGeom>
          <a:ln w="0">
            <a:noFill/>
          </a:ln>
        </p:spPr>
      </p:sp>
      <p:sp>
        <p:nvSpPr>
          <p:cNvPr id="843"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XOR Cipher</a:t>
            </a:r>
            <a:endParaRPr b="0" lang="en-US" sz="2000" spc="-1" strike="noStrike">
              <a:latin typeface="Arial"/>
            </a:endParaRPr>
          </a:p>
        </p:txBody>
      </p:sp>
      <p:sp>
        <p:nvSpPr>
          <p:cNvPr id="844" name="PlaceHolder 3"/>
          <p:cNvSpPr>
            <a:spLocks noGrp="1"/>
          </p:cNvSpPr>
          <p:nvPr>
            <p:ph type="sldNum" idx="9"/>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E13DAA90-0839-473C-8194-0F6841EC80B0}"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1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8" name="PlaceHolder 1"/>
          <p:cNvSpPr>
            <a:spLocks noGrp="1"/>
          </p:cNvSpPr>
          <p:nvPr>
            <p:ph type="sldImg"/>
          </p:nvPr>
        </p:nvSpPr>
        <p:spPr>
          <a:xfrm>
            <a:off x="685800" y="1143000"/>
            <a:ext cx="5483880" cy="3083760"/>
          </a:xfrm>
          <a:prstGeom prst="rect">
            <a:avLst/>
          </a:prstGeom>
          <a:ln w="0">
            <a:noFill/>
          </a:ln>
        </p:spPr>
      </p:sp>
      <p:sp>
        <p:nvSpPr>
          <p:cNvPr id="108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solidFill>
                  <a:srgbClr val="6a9955"/>
                </a:solidFill>
                <a:latin typeface="Menlo"/>
              </a:rPr>
              <a:t># Will print the html for the google homepage</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The preceding snippet if fairly straight forward.  It imports the requests library.  Then it calls `get()` on the requests object for the home page. If the result of the call has an http status code of 200 (OK) then it will print what is stored in the contents.  </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but sadly most of the scripts that I have looked at default to the numerical code.  </a:t>
            </a:r>
            <a:endParaRPr b="0" lang="en-US" sz="1200" spc="-1" strike="noStrike">
              <a:latin typeface="Arial"/>
            </a:endParaRPr>
          </a:p>
          <a:p>
            <a:pPr marL="216000" indent="-214920">
              <a:lnSpc>
                <a:spcPct val="100000"/>
              </a:lnSpc>
              <a:buNone/>
              <a:tabLst>
                <a:tab algn="l" pos="0"/>
              </a:tabLst>
            </a:pPr>
            <a:br>
              <a:rPr sz="1200"/>
            </a:b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9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D256EDB-3AAE-43CB-9971-5D6A8E2B01C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1" name="PlaceHolder 1"/>
          <p:cNvSpPr>
            <a:spLocks noGrp="1"/>
          </p:cNvSpPr>
          <p:nvPr>
            <p:ph type="sldImg"/>
          </p:nvPr>
        </p:nvSpPr>
        <p:spPr>
          <a:xfrm>
            <a:off x="685800" y="1143000"/>
            <a:ext cx="5483880" cy="3083400"/>
          </a:xfrm>
          <a:prstGeom prst="rect">
            <a:avLst/>
          </a:prstGeom>
          <a:ln w="0">
            <a:noFill/>
          </a:ln>
        </p:spPr>
      </p:sp>
      <p:sp>
        <p:nvSpPr>
          <p:cNvPr id="109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but sadly most of the scripts that I have looked at default to the numerical code.  </a:t>
            </a:r>
            <a:endParaRPr b="0" lang="en-US" sz="1200" spc="-1" strike="noStrike">
              <a:latin typeface="Arial"/>
            </a:endParaRPr>
          </a:p>
          <a:p>
            <a:pPr marL="216000" indent="-214920">
              <a:lnSpc>
                <a:spcPct val="100000"/>
              </a:lnSpc>
              <a:buNone/>
              <a:tabLst>
                <a:tab algn="l" pos="0"/>
              </a:tabLst>
            </a:pPr>
            <a:br>
              <a:rPr sz="1200"/>
            </a:b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109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726A425-6951-4195-B409-1ED00C74B0A9}"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4" name="PlaceHolder 1"/>
          <p:cNvSpPr>
            <a:spLocks noGrp="1"/>
          </p:cNvSpPr>
          <p:nvPr>
            <p:ph type="sldImg"/>
          </p:nvPr>
        </p:nvSpPr>
        <p:spPr>
          <a:xfrm>
            <a:off x="685800" y="1143000"/>
            <a:ext cx="5483880" cy="3083760"/>
          </a:xfrm>
          <a:prstGeom prst="rect">
            <a:avLst/>
          </a:prstGeom>
          <a:ln w="0">
            <a:noFill/>
          </a:ln>
        </p:spPr>
      </p:sp>
      <p:sp>
        <p:nvSpPr>
          <p:cNvPr id="109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In this case the content was HTML but the content can be varied.  Some times it will be text, html, json, or similar.  Sometime it might be binary data.  You can find out a great detail about the type of data in the request by looking at the request headers.  We will modify our previous example to return a dilbert cartoon from dilbert.com.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09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5FD2D53A-0C55-4419-9081-0FA085D4F8C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7" name="PlaceHolder 1"/>
          <p:cNvSpPr>
            <a:spLocks noGrp="1"/>
          </p:cNvSpPr>
          <p:nvPr>
            <p:ph type="sldImg"/>
          </p:nvPr>
        </p:nvSpPr>
        <p:spPr>
          <a:xfrm>
            <a:off x="685800" y="1143000"/>
            <a:ext cx="5483880" cy="3083760"/>
          </a:xfrm>
          <a:prstGeom prst="rect">
            <a:avLst/>
          </a:prstGeom>
          <a:ln w="0">
            <a:noFill/>
          </a:ln>
        </p:spPr>
      </p:sp>
      <p:sp>
        <p:nvSpPr>
          <p:cNvPr id="109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We are looking at a couple of things here… The headers and the content.</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The final line in the snippet prints the first 20 bytes of the file.  Which we can see at least conform to the specification for the beginning of a GIF file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Do you agree with the ident for the print statement?</a:t>
            </a:r>
            <a:endParaRPr b="0" lang="en-US" sz="2000" spc="-1" strike="noStrike">
              <a:latin typeface="Arial"/>
            </a:endParaRPr>
          </a:p>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What happens if it is outside the scope of the if statement?</a:t>
            </a:r>
            <a:endParaRPr b="0" lang="en-US" sz="2000" spc="-1" strike="noStrike">
              <a:latin typeface="Arial"/>
            </a:endParaRPr>
          </a:p>
        </p:txBody>
      </p:sp>
      <p:sp>
        <p:nvSpPr>
          <p:cNvPr id="109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07E53DA-4639-48F5-BA09-4BF2445A201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0" name="PlaceHolder 1"/>
          <p:cNvSpPr>
            <a:spLocks noGrp="1"/>
          </p:cNvSpPr>
          <p:nvPr>
            <p:ph type="sldImg"/>
          </p:nvPr>
        </p:nvSpPr>
        <p:spPr>
          <a:xfrm>
            <a:off x="685800" y="1143000"/>
            <a:ext cx="5483880" cy="3083760"/>
          </a:xfrm>
          <a:prstGeom prst="rect">
            <a:avLst/>
          </a:prstGeom>
          <a:ln w="0">
            <a:noFill/>
          </a:ln>
        </p:spPr>
      </p:sp>
      <p:sp>
        <p:nvSpPr>
          <p:cNvPr id="110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As you can see the header information can provide information about the type of image (Content-Type) and the file name (Content-Disposition).</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So far, we have see a simple get. Requests in intuitive in how it works. There is a method for each common HTTP verb. Present is </a:t>
            </a:r>
            <a:r>
              <a:rPr b="0" lang="en-US" sz="2000" spc="-1" strike="noStrike">
                <a:solidFill>
                  <a:srgbClr val="000000"/>
                </a:solidFill>
                <a:latin typeface="+mn-lt"/>
                <a:ea typeface="+mn-ea"/>
              </a:rPr>
              <a:t>get</a:t>
            </a:r>
            <a:r>
              <a:rPr b="0" lang="en-US" sz="1200" spc="-1" strike="noStrike">
                <a:solidFill>
                  <a:srgbClr val="000000"/>
                </a:solidFill>
                <a:latin typeface="+mn-lt"/>
                <a:ea typeface="+mn-ea"/>
              </a:rPr>
              <a:t>, </a:t>
            </a:r>
            <a:r>
              <a:rPr b="0" lang="en-US" sz="2000" spc="-1" strike="noStrike">
                <a:solidFill>
                  <a:srgbClr val="000000"/>
                </a:solidFill>
                <a:latin typeface="+mn-lt"/>
                <a:ea typeface="+mn-ea"/>
              </a:rPr>
              <a:t>head</a:t>
            </a:r>
            <a:r>
              <a:rPr b="0" lang="en-US" sz="1200" spc="-1" strike="noStrike">
                <a:solidFill>
                  <a:srgbClr val="000000"/>
                </a:solidFill>
                <a:latin typeface="+mn-lt"/>
                <a:ea typeface="+mn-ea"/>
              </a:rPr>
              <a:t>, </a:t>
            </a:r>
            <a:r>
              <a:rPr b="0" lang="en-US" sz="2000" spc="-1" strike="noStrike">
                <a:solidFill>
                  <a:srgbClr val="000000"/>
                </a:solidFill>
                <a:latin typeface="+mn-lt"/>
                <a:ea typeface="+mn-ea"/>
              </a:rPr>
              <a:t>post</a:t>
            </a:r>
            <a:r>
              <a:rPr b="0" lang="en-US" sz="1200" spc="-1" strike="noStrike">
                <a:solidFill>
                  <a:srgbClr val="000000"/>
                </a:solidFill>
                <a:latin typeface="+mn-lt"/>
                <a:ea typeface="+mn-ea"/>
              </a:rPr>
              <a:t>, </a:t>
            </a:r>
            <a:r>
              <a:rPr b="0" lang="en-US" sz="2000" spc="-1" strike="noStrike">
                <a:solidFill>
                  <a:srgbClr val="000000"/>
                </a:solidFill>
                <a:latin typeface="+mn-lt"/>
                <a:ea typeface="+mn-ea"/>
              </a:rPr>
              <a:t>put</a:t>
            </a:r>
            <a:r>
              <a:rPr b="0" lang="en-US" sz="1200" spc="-1" strike="noStrike">
                <a:solidFill>
                  <a:srgbClr val="000000"/>
                </a:solidFill>
                <a:latin typeface="+mn-lt"/>
                <a:ea typeface="+mn-ea"/>
              </a:rPr>
              <a:t>, </a:t>
            </a:r>
            <a:r>
              <a:rPr b="0" lang="en-US" sz="2000" spc="-1" strike="noStrike">
                <a:solidFill>
                  <a:srgbClr val="000000"/>
                </a:solidFill>
                <a:latin typeface="+mn-lt"/>
                <a:ea typeface="+mn-ea"/>
              </a:rPr>
              <a:t>delete</a:t>
            </a:r>
            <a:r>
              <a:rPr b="0" lang="en-US" sz="1200" spc="-1" strike="noStrike">
                <a:solidFill>
                  <a:srgbClr val="000000"/>
                </a:solidFill>
                <a:latin typeface="+mn-lt"/>
                <a:ea typeface="+mn-ea"/>
              </a:rPr>
              <a:t>, and </a:t>
            </a:r>
            <a:r>
              <a:rPr b="0" lang="en-US" sz="2000" spc="-1" strike="noStrike">
                <a:solidFill>
                  <a:srgbClr val="000000"/>
                </a:solidFill>
                <a:latin typeface="+mn-lt"/>
                <a:ea typeface="+mn-ea"/>
              </a:rPr>
              <a:t>options</a:t>
            </a:r>
            <a:r>
              <a:rPr b="0" lang="en-US" sz="1200" spc="-1" strike="noStrike">
                <a:solidFill>
                  <a:srgbClr val="000000"/>
                </a:solidFill>
                <a:latin typeface="+mn-lt"/>
                <a:ea typeface="+mn-ea"/>
              </a:rPr>
              <a:t>. Some that are missing include the verbs CONNECT and TRACE. When a verb you need to use is not supported (or you want to do things the hard way) you can use the </a:t>
            </a:r>
            <a:r>
              <a:rPr b="0" lang="en-US" sz="2000" spc="-1" strike="noStrike">
                <a:solidFill>
                  <a:srgbClr val="000000"/>
                </a:solidFill>
                <a:latin typeface="+mn-lt"/>
                <a:ea typeface="+mn-ea"/>
              </a:rPr>
              <a:t>request()</a:t>
            </a:r>
            <a:r>
              <a:rPr b="0" lang="en-US" sz="1200" spc="-1" strike="noStrike">
                <a:solidFill>
                  <a:srgbClr val="000000"/>
                </a:solidFill>
                <a:latin typeface="+mn-lt"/>
                <a:ea typeface="+mn-ea"/>
              </a:rPr>
              <a:t> method to accomplish the same thing. As seen by going back to our first example</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Lert’s revisit our prevous snippet</a:t>
            </a:r>
            <a:endParaRPr b="0" lang="en-US" sz="1200" spc="-1" strike="noStrike">
              <a:latin typeface="Arial"/>
            </a:endParaRPr>
          </a:p>
        </p:txBody>
      </p:sp>
      <p:sp>
        <p:nvSpPr>
          <p:cNvPr id="110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D2ABD97-0C7B-4859-8E96-208BEC25B4B0}"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3" name="PlaceHolder 1"/>
          <p:cNvSpPr>
            <a:spLocks noGrp="1"/>
          </p:cNvSpPr>
          <p:nvPr>
            <p:ph type="sldImg"/>
          </p:nvPr>
        </p:nvSpPr>
        <p:spPr>
          <a:xfrm>
            <a:off x="685800" y="1143000"/>
            <a:ext cx="5483880" cy="3083760"/>
          </a:xfrm>
          <a:prstGeom prst="rect">
            <a:avLst/>
          </a:prstGeom>
          <a:ln w="0">
            <a:noFill/>
          </a:ln>
        </p:spPr>
      </p:sp>
      <p:sp>
        <p:nvSpPr>
          <p:cNvPr id="110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The above is great when you are dealing with the stateless nature of the internet.  But sometimes you need to be able to maintain a session.  This is possible using `requests.session` and we will take a look at it using the [Google Gruyere](https://google-gruyere.appspot.com/) website. </a:t>
            </a: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r>
              <a:rPr b="0" lang="en-US" sz="1200" spc="-1" strike="noStrike">
                <a:solidFill>
                  <a:srgbClr val="000000"/>
                </a:solidFill>
                <a:latin typeface="+mn-lt"/>
                <a:ea typeface="+mn-ea"/>
              </a:rPr>
              <a:t>An intentionally vulnerable website.  After a session is spun up you can visit the (login page)[http://google-gruyere.appspot.com/372024854800729218315573898331817432705/login] for it.  *Note to self - hopefully our session has not expired*</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Anything stand out in the HTML – we need to forgive that it isn’t over SSL.</a:t>
            </a:r>
            <a:endParaRPr b="0" lang="en-US" sz="1200" spc="-1" strike="noStrike">
              <a:latin typeface="Arial"/>
            </a:endParaRPr>
          </a:p>
          <a:p>
            <a:pPr marL="216000" indent="-215280">
              <a:lnSpc>
                <a:spcPct val="100000"/>
              </a:lnSpc>
              <a:buNone/>
              <a:tabLst>
                <a:tab algn="l" pos="0"/>
              </a:tabLst>
            </a:pPr>
            <a:br>
              <a:rPr sz="1200"/>
            </a:b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10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9865581-A972-4798-9F00-5F76A29C25D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6" name="PlaceHolder 1"/>
          <p:cNvSpPr>
            <a:spLocks noGrp="1"/>
          </p:cNvSpPr>
          <p:nvPr>
            <p:ph type="sldImg"/>
          </p:nvPr>
        </p:nvSpPr>
        <p:spPr>
          <a:xfrm>
            <a:off x="685800" y="1143000"/>
            <a:ext cx="5483880" cy="3083760"/>
          </a:xfrm>
          <a:prstGeom prst="rect">
            <a:avLst/>
          </a:prstGeom>
          <a:ln w="0">
            <a:noFill/>
          </a:ln>
        </p:spPr>
      </p:sp>
      <p:sp>
        <p:nvSpPr>
          <p:cNvPr id="110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This is one of the interesting things about working with the web.  We have a nonstandard version of login with nonstandard results.  The results of calling the login form with the incorrect password still returns a 200 OK.   Looking at the resulting output you can see that login is successful if the result of the request returns the title 'Gruyere: Home' instead of 'Gruyere: Login'.  Observing this makes a perfect example of how customization may be necessary in scripts.  Some thought needs to be given to how to process the script.  Examples of what might need to be done include: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Parsing the resulting content as in above</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Inspecting the return headers </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Session Token</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Status code</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 Redirect to authenticated url</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Inspecting the cookies to see if a session token was successfully generated</a:t>
            </a: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 And more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10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97014D3-A67E-4A94-9CC2-C088C9CD987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9" name="PlaceHolder 1"/>
          <p:cNvSpPr>
            <a:spLocks noGrp="1"/>
          </p:cNvSpPr>
          <p:nvPr>
            <p:ph type="sldImg"/>
          </p:nvPr>
        </p:nvSpPr>
        <p:spPr>
          <a:xfrm>
            <a:off x="685800" y="1143000"/>
            <a:ext cx="5483880" cy="3083760"/>
          </a:xfrm>
          <a:prstGeom prst="rect">
            <a:avLst/>
          </a:prstGeom>
          <a:ln w="0">
            <a:noFill/>
          </a:ln>
        </p:spPr>
      </p:sp>
      <p:sp>
        <p:nvSpPr>
          <p:cNvPr id="111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Now, 90%+ of the internet will tell you to just set Verify = False to disable checking… But hopefully you feel better knowing that you can do it correctly as well.</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2000" spc="-1" strike="noStrike">
                <a:latin typeface="Arial"/>
              </a:rPr>
              <a:t>Just doesn’t work to well if it is someones elses code.</a:t>
            </a:r>
            <a:endParaRPr b="0" lang="en-US" sz="2000" spc="-1" strike="noStrike">
              <a:latin typeface="Arial"/>
            </a:endParaRPr>
          </a:p>
        </p:txBody>
      </p:sp>
      <p:sp>
        <p:nvSpPr>
          <p:cNvPr id="111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DBFD1A6-F322-492C-96D2-5E1E91BA206B}"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2" name="PlaceHolder 1"/>
          <p:cNvSpPr>
            <a:spLocks noGrp="1"/>
          </p:cNvSpPr>
          <p:nvPr>
            <p:ph type="sldImg"/>
          </p:nvPr>
        </p:nvSpPr>
        <p:spPr>
          <a:xfrm>
            <a:off x="685800" y="1143000"/>
            <a:ext cx="5483880" cy="3083760"/>
          </a:xfrm>
          <a:prstGeom prst="rect">
            <a:avLst/>
          </a:prstGeom>
          <a:ln w="0">
            <a:noFill/>
          </a:ln>
        </p:spPr>
      </p:sp>
      <p:sp>
        <p:nvSpPr>
          <p:cNvPr id="111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111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4A8E2CFA-141F-4852-89B0-27B9914DF16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PlaceHolder 1"/>
          <p:cNvSpPr>
            <a:spLocks noGrp="1"/>
          </p:cNvSpPr>
          <p:nvPr>
            <p:ph type="sldImg"/>
          </p:nvPr>
        </p:nvSpPr>
        <p:spPr>
          <a:xfrm>
            <a:off x="685800" y="1143000"/>
            <a:ext cx="5483880" cy="3083400"/>
          </a:xfrm>
          <a:prstGeom prst="rect">
            <a:avLst/>
          </a:prstGeom>
          <a:ln w="0">
            <a:noFill/>
          </a:ln>
        </p:spPr>
      </p:sp>
      <p:sp>
        <p:nvSpPr>
          <p:cNvPr id="111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Website contains list of user agent strings</a:t>
            </a:r>
            <a:endParaRPr b="0" lang="en-US" sz="2000" spc="-1" strike="noStrike">
              <a:latin typeface="Arial"/>
            </a:endParaRPr>
          </a:p>
        </p:txBody>
      </p:sp>
      <p:sp>
        <p:nvSpPr>
          <p:cNvPr id="111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22B8C5D2-9D97-47CC-ABB9-6F3B0FA803B7}"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8" name="PlaceHolder 1"/>
          <p:cNvSpPr>
            <a:spLocks noGrp="1"/>
          </p:cNvSpPr>
          <p:nvPr>
            <p:ph type="sldImg"/>
          </p:nvPr>
        </p:nvSpPr>
        <p:spPr>
          <a:xfrm>
            <a:off x="685800" y="1143000"/>
            <a:ext cx="5483880" cy="3083760"/>
          </a:xfrm>
          <a:prstGeom prst="rect">
            <a:avLst/>
          </a:prstGeom>
          <a:ln w="0">
            <a:noFill/>
          </a:ln>
        </p:spPr>
      </p:sp>
      <p:sp>
        <p:nvSpPr>
          <p:cNvPr id="111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We have talked about using requests for accessing web sites.  However, the power of requests can be used on APIs just as well.  All that is necessary to access APIs is to use what we have learned above to capture the data from an API and to process the data in response.content.  As with websites there may be some thought needed for accessing an API.  If it is a public API there will be documentation.  You can, and I do, use them for undocumented APIs as well it typically requires a significant amount of time in either Burp or Developer Tools.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12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C0A7E30E-825F-46EE-8D7B-B4E36383173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1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1" name="PlaceHolder 1"/>
          <p:cNvSpPr>
            <a:spLocks noGrp="1"/>
          </p:cNvSpPr>
          <p:nvPr>
            <p:ph type="sldImg"/>
          </p:nvPr>
        </p:nvSpPr>
        <p:spPr>
          <a:xfrm>
            <a:off x="685800" y="1143000"/>
            <a:ext cx="5483880" cy="3083760"/>
          </a:xfrm>
          <a:prstGeom prst="rect">
            <a:avLst/>
          </a:prstGeom>
          <a:ln w="0">
            <a:noFill/>
          </a:ln>
        </p:spPr>
      </p:sp>
      <p:sp>
        <p:nvSpPr>
          <p:cNvPr id="112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Now that we have learned about pip and the like we can start taking advantage of some of the powerful libraries.  One of the things that makes Python so powerful is because it is easy to work with HTTP requests.  Let’s take a look at and see how it works.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112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tabLst>
                <a:tab algn="l" pos="0"/>
              </a:tabLst>
            </a:pPr>
            <a:fld id="{AD370AD2-58F7-446D-BCD6-BA484F0B5353}" type="slidenum">
              <a:rPr b="0" lang="en-US" sz="1200" spc="-1" strike="noStrike">
                <a:solidFill>
                  <a:srgbClr val="000000"/>
                </a:solidFill>
                <a:latin typeface="Calibri"/>
                <a:ea typeface="+mn-ea"/>
              </a:rPr>
              <a:t>&lt;number&gt;</a:t>
            </a:fld>
            <a:endParaRPr b="0" lang="en-US" sz="12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5" name="PlaceHolder 1"/>
          <p:cNvSpPr>
            <a:spLocks noGrp="1"/>
          </p:cNvSpPr>
          <p:nvPr>
            <p:ph type="sldImg"/>
          </p:nvPr>
        </p:nvSpPr>
        <p:spPr>
          <a:xfrm>
            <a:off x="533520" y="764280"/>
            <a:ext cx="6703560" cy="3770280"/>
          </a:xfrm>
          <a:prstGeom prst="rect">
            <a:avLst/>
          </a:prstGeom>
          <a:ln w="0">
            <a:noFill/>
          </a:ln>
        </p:spPr>
      </p:sp>
      <p:sp>
        <p:nvSpPr>
          <p:cNvPr id="846"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endParaRPr b="0" lang="en-US" sz="2000" spc="-1" strike="noStrike">
              <a:latin typeface="Arial"/>
            </a:endParaRPr>
          </a:p>
        </p:txBody>
      </p:sp>
      <p:sp>
        <p:nvSpPr>
          <p:cNvPr id="847" name="PlaceHolder 3"/>
          <p:cNvSpPr>
            <a:spLocks noGrp="1"/>
          </p:cNvSpPr>
          <p:nvPr>
            <p:ph type="sldNum" idx="10"/>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269DDB59-E8F9-4659-82AF-7E7AAD602ACC}"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8" name="PlaceHolder 1"/>
          <p:cNvSpPr>
            <a:spLocks noGrp="1"/>
          </p:cNvSpPr>
          <p:nvPr>
            <p:ph type="sldImg"/>
          </p:nvPr>
        </p:nvSpPr>
        <p:spPr>
          <a:xfrm>
            <a:off x="685800" y="1143000"/>
            <a:ext cx="5483880" cy="3083760"/>
          </a:xfrm>
          <a:prstGeom prst="rect">
            <a:avLst/>
          </a:prstGeom>
          <a:ln w="0">
            <a:noFill/>
          </a:ln>
        </p:spPr>
      </p:sp>
      <p:sp>
        <p:nvSpPr>
          <p:cNvPr id="84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we will learn more about **magic methods** as the day progresses.   For now the only important thing to know is that the start and end with double underscores.  You may also hear them referred to a **dunder** methods.  This is not a reference to the Dunder Mifflin Paper company but double underscore.  It is usually used when communicating a magic methods by name as "dunder" rolls of the tongue easier.</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5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D7A8ACB-CC89-4BED-B783-7D89A3D5657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PlaceHolder 1"/>
          <p:cNvSpPr>
            <a:spLocks noGrp="1"/>
          </p:cNvSpPr>
          <p:nvPr>
            <p:ph type="sldImg"/>
          </p:nvPr>
        </p:nvSpPr>
        <p:spPr>
          <a:xfrm>
            <a:off x="533520" y="763560"/>
            <a:ext cx="6702840" cy="3771000"/>
          </a:xfrm>
          <a:prstGeom prst="rect">
            <a:avLst/>
          </a:prstGeom>
          <a:ln w="0">
            <a:noFill/>
          </a:ln>
        </p:spPr>
      </p:sp>
      <p:sp>
        <p:nvSpPr>
          <p:cNvPr id="828"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endParaRPr b="0" lang="en-US" sz="2000" spc="-1" strike="noStrike">
              <a:latin typeface="Arial"/>
            </a:endParaRPr>
          </a:p>
        </p:txBody>
      </p:sp>
      <p:sp>
        <p:nvSpPr>
          <p:cNvPr id="829" name="PlaceHolder 3"/>
          <p:cNvSpPr>
            <a:spLocks noGrp="1"/>
          </p:cNvSpPr>
          <p:nvPr>
            <p:ph type="sldNum" idx="4"/>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F853469A-8E68-441E-849F-5CDC131C996A}"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1" name="PlaceHolder 1"/>
          <p:cNvSpPr>
            <a:spLocks noGrp="1"/>
          </p:cNvSpPr>
          <p:nvPr>
            <p:ph type="sldImg"/>
          </p:nvPr>
        </p:nvSpPr>
        <p:spPr>
          <a:xfrm>
            <a:off x="685800" y="1143000"/>
            <a:ext cx="5483880" cy="3083760"/>
          </a:xfrm>
          <a:prstGeom prst="rect">
            <a:avLst/>
          </a:prstGeom>
          <a:ln w="0">
            <a:noFill/>
          </a:ln>
        </p:spPr>
      </p:sp>
      <p:sp>
        <p:nvSpPr>
          <p:cNvPr id="85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Despite its simplicity this is fairly busy</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171360" indent="-169920">
              <a:lnSpc>
                <a:spcPct val="100000"/>
              </a:lnSpc>
              <a:buClr>
                <a:srgbClr val="000000"/>
              </a:buClr>
              <a:buFont typeface="StarSymbol"/>
              <a:buChar char="-"/>
              <a:tabLst>
                <a:tab algn="l" pos="0"/>
              </a:tabLst>
            </a:pPr>
            <a:r>
              <a:rPr b="0" lang="en-US" sz="2000" spc="-1" strike="noStrike">
                <a:latin typeface="Arial"/>
              </a:rPr>
              <a:t>Create a variable named name and store input from it.</a:t>
            </a:r>
            <a:endParaRPr b="0" lang="en-US" sz="2000" spc="-1" strike="noStrike">
              <a:latin typeface="Arial"/>
            </a:endParaRPr>
          </a:p>
          <a:p>
            <a:pPr marL="171360" indent="-169920">
              <a:lnSpc>
                <a:spcPct val="100000"/>
              </a:lnSpc>
              <a:buClr>
                <a:srgbClr val="000000"/>
              </a:buClr>
              <a:buFont typeface="StarSymbol"/>
              <a:buChar char="-"/>
              <a:tabLst>
                <a:tab algn="l" pos="0"/>
              </a:tabLst>
            </a:pPr>
            <a:r>
              <a:rPr b="0" lang="en-US" sz="2000" spc="-1" strike="noStrike">
                <a:latin typeface="Arial"/>
              </a:rPr>
              <a:t>Later in the session we display that value and do some introspection on it.</a:t>
            </a:r>
            <a:endParaRPr b="0" lang="en-US" sz="2000" spc="-1" strike="noStrike">
              <a:latin typeface="Arial"/>
            </a:endParaRPr>
          </a:p>
        </p:txBody>
      </p:sp>
      <p:sp>
        <p:nvSpPr>
          <p:cNvPr id="85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377075F-7846-4F53-8358-D624802D2F8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4" name="PlaceHolder 1"/>
          <p:cNvSpPr>
            <a:spLocks noGrp="1"/>
          </p:cNvSpPr>
          <p:nvPr>
            <p:ph type="sldImg"/>
          </p:nvPr>
        </p:nvSpPr>
        <p:spPr>
          <a:xfrm>
            <a:off x="685800" y="1143000"/>
            <a:ext cx="5483880" cy="3083400"/>
          </a:xfrm>
          <a:prstGeom prst="rect">
            <a:avLst/>
          </a:prstGeom>
          <a:ln w="0">
            <a:noFill/>
          </a:ln>
        </p:spPr>
      </p:sp>
      <p:sp>
        <p:nvSpPr>
          <p:cNvPr id="85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5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D8378ABF-E5B8-4D31-A25D-D2A7C5C16CE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7" name="PlaceHolder 1"/>
          <p:cNvSpPr>
            <a:spLocks noGrp="1"/>
          </p:cNvSpPr>
          <p:nvPr>
            <p:ph type="sldImg"/>
          </p:nvPr>
        </p:nvSpPr>
        <p:spPr>
          <a:xfrm>
            <a:off x="685800" y="1143000"/>
            <a:ext cx="5483880" cy="3083400"/>
          </a:xfrm>
          <a:prstGeom prst="rect">
            <a:avLst/>
          </a:prstGeom>
          <a:ln w="0">
            <a:noFill/>
          </a:ln>
        </p:spPr>
      </p:sp>
      <p:sp>
        <p:nvSpPr>
          <p:cNvPr id="85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5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959F5B9-3FC2-4288-A55F-297B045A964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0" name="PlaceHolder 1"/>
          <p:cNvSpPr>
            <a:spLocks noGrp="1"/>
          </p:cNvSpPr>
          <p:nvPr>
            <p:ph type="sldImg"/>
          </p:nvPr>
        </p:nvSpPr>
        <p:spPr>
          <a:xfrm>
            <a:off x="685800" y="1143000"/>
            <a:ext cx="5483880" cy="3083760"/>
          </a:xfrm>
          <a:prstGeom prst="rect">
            <a:avLst/>
          </a:prstGeom>
          <a:ln w="0">
            <a:noFill/>
          </a:ln>
        </p:spPr>
      </p:sp>
      <p:sp>
        <p:nvSpPr>
          <p:cNvPr id="86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6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D712C5B-4053-44CB-95ED-1C4F18D6553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3" name="PlaceHolder 1"/>
          <p:cNvSpPr>
            <a:spLocks noGrp="1"/>
          </p:cNvSpPr>
          <p:nvPr>
            <p:ph type="sldImg"/>
          </p:nvPr>
        </p:nvSpPr>
        <p:spPr>
          <a:xfrm>
            <a:off x="685800" y="1143000"/>
            <a:ext cx="5483880" cy="3083760"/>
          </a:xfrm>
          <a:prstGeom prst="rect">
            <a:avLst/>
          </a:prstGeom>
          <a:ln w="0">
            <a:noFill/>
          </a:ln>
        </p:spPr>
      </p:sp>
      <p:sp>
        <p:nvSpPr>
          <p:cNvPr id="86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if you specify 0 as the base then the Python runtime will attempt to infer the base from the encoding in the string.</a:t>
            </a:r>
            <a:endParaRPr b="0" lang="en-US" sz="1200" spc="-1" strike="noStrike">
              <a:latin typeface="Arial"/>
            </a:endParaRPr>
          </a:p>
        </p:txBody>
      </p:sp>
      <p:sp>
        <p:nvSpPr>
          <p:cNvPr id="86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A6A3D131-6683-4EB0-98AE-D07AD8F0CD0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6" name="PlaceHolder 1"/>
          <p:cNvSpPr>
            <a:spLocks noGrp="1"/>
          </p:cNvSpPr>
          <p:nvPr>
            <p:ph type="sldImg"/>
          </p:nvPr>
        </p:nvSpPr>
        <p:spPr>
          <a:xfrm>
            <a:off x="533520" y="764280"/>
            <a:ext cx="6703560" cy="3770280"/>
          </a:xfrm>
          <a:prstGeom prst="rect">
            <a:avLst/>
          </a:prstGeom>
          <a:ln w="0">
            <a:noFill/>
          </a:ln>
        </p:spPr>
      </p:sp>
      <p:sp>
        <p:nvSpPr>
          <p:cNvPr id="867"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endParaRPr b="0" lang="en-US" sz="2000" spc="-1" strike="noStrike">
              <a:latin typeface="Arial"/>
            </a:endParaRPr>
          </a:p>
        </p:txBody>
      </p:sp>
      <p:sp>
        <p:nvSpPr>
          <p:cNvPr id="868" name="PlaceHolder 3"/>
          <p:cNvSpPr>
            <a:spLocks noGrp="1"/>
          </p:cNvSpPr>
          <p:nvPr>
            <p:ph type="sldNum" idx="11"/>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5405D394-00FE-4DED-B2A8-8473C62E8CEF}"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9" name="PlaceHolder 1"/>
          <p:cNvSpPr>
            <a:spLocks noGrp="1"/>
          </p:cNvSpPr>
          <p:nvPr>
            <p:ph type="sldImg"/>
          </p:nvPr>
        </p:nvSpPr>
        <p:spPr>
          <a:xfrm>
            <a:off x="685800" y="1143000"/>
            <a:ext cx="5483880" cy="3083400"/>
          </a:xfrm>
          <a:prstGeom prst="rect">
            <a:avLst/>
          </a:prstGeom>
          <a:ln w="0">
            <a:noFill/>
          </a:ln>
        </p:spPr>
      </p:sp>
      <p:sp>
        <p:nvSpPr>
          <p:cNvPr id="87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7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A2B34D8D-D863-4CD1-95BD-DE7EDA241A8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2" name="PlaceHolder 1"/>
          <p:cNvSpPr>
            <a:spLocks noGrp="1"/>
          </p:cNvSpPr>
          <p:nvPr>
            <p:ph type="sldImg"/>
          </p:nvPr>
        </p:nvSpPr>
        <p:spPr>
          <a:xfrm>
            <a:off x="685800" y="1143000"/>
            <a:ext cx="5483880" cy="3083760"/>
          </a:xfrm>
          <a:prstGeom prst="rect">
            <a:avLst/>
          </a:prstGeom>
          <a:ln w="0">
            <a:noFill/>
          </a:ln>
        </p:spPr>
      </p:sp>
      <p:sp>
        <p:nvSpPr>
          <p:cNvPr id="87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If you are familiar with other programming languages this syntax may be a bit odd to you.</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7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AB98B15-B1B3-4530-A12F-94EE0A435DD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5" name="PlaceHolder 1"/>
          <p:cNvSpPr>
            <a:spLocks noGrp="1"/>
          </p:cNvSpPr>
          <p:nvPr>
            <p:ph type="sldImg"/>
          </p:nvPr>
        </p:nvSpPr>
        <p:spPr>
          <a:xfrm>
            <a:off x="685800" y="1143000"/>
            <a:ext cx="5483880" cy="3083760"/>
          </a:xfrm>
          <a:prstGeom prst="rect">
            <a:avLst/>
          </a:prstGeom>
          <a:ln w="0">
            <a:noFill/>
          </a:ln>
        </p:spPr>
      </p:sp>
      <p:sp>
        <p:nvSpPr>
          <p:cNvPr id="87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2000" spc="-1" strike="noStrike">
                <a:latin typeface="Arial"/>
              </a:rPr>
              <a:t>For - c</a:t>
            </a:r>
            <a:r>
              <a:rPr b="0" lang="en-US" sz="1200" spc="-1" strike="noStrike">
                <a:solidFill>
                  <a:srgbClr val="000000"/>
                </a:solidFill>
                <a:latin typeface="+mn-lt"/>
                <a:ea typeface="+mn-ea"/>
              </a:rPr>
              <a:t>hosen when you have an an object that is iterable that you want to iterate through and perform an operation on each item</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While - </a:t>
            </a:r>
            <a:r>
              <a:rPr b="0" lang="en-US" sz="1200" spc="-1" strike="noStrike">
                <a:solidFill>
                  <a:srgbClr val="000000"/>
                </a:solidFill>
                <a:latin typeface="+mn-lt"/>
                <a:ea typeface="+mn-ea"/>
              </a:rPr>
              <a:t>allows you to continue a loop until a condition is meet</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7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A63C3052-0612-46DB-BC96-79F97949FD4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0" name="PlaceHolder 1"/>
          <p:cNvSpPr>
            <a:spLocks noGrp="1"/>
          </p:cNvSpPr>
          <p:nvPr>
            <p:ph type="sldImg"/>
          </p:nvPr>
        </p:nvSpPr>
        <p:spPr>
          <a:xfrm>
            <a:off x="533520" y="763560"/>
            <a:ext cx="6702840" cy="3771000"/>
          </a:xfrm>
          <a:prstGeom prst="rect">
            <a:avLst/>
          </a:prstGeom>
          <a:ln w="0">
            <a:noFill/>
          </a:ln>
        </p:spPr>
      </p:sp>
      <p:sp>
        <p:nvSpPr>
          <p:cNvPr id="831" name="PlaceHolder 2"/>
          <p:cNvSpPr>
            <a:spLocks noGrp="1"/>
          </p:cNvSpPr>
          <p:nvPr>
            <p:ph type="body"/>
          </p:nvPr>
        </p:nvSpPr>
        <p:spPr>
          <a:xfrm>
            <a:off x="777240" y="4777560"/>
            <a:ext cx="6216480" cy="4524840"/>
          </a:xfrm>
          <a:prstGeom prst="rect">
            <a:avLst/>
          </a:prstGeom>
          <a:noFill/>
          <a:ln w="0">
            <a:noFill/>
          </a:ln>
        </p:spPr>
        <p:txBody>
          <a:bodyPr lIns="0" rIns="0" tIns="0" bIns="0" anchor="t">
            <a:noAutofit/>
          </a:bodyPr>
          <a:p>
            <a:pPr marL="216000" indent="-216000">
              <a:lnSpc>
                <a:spcPct val="100000"/>
              </a:lnSpc>
              <a:buNone/>
              <a:tabLst>
                <a:tab algn="l" pos="0"/>
              </a:tabLst>
            </a:pPr>
            <a:r>
              <a:rPr b="0" lang="en-US" sz="2000" spc="-1" strike="noStrike">
                <a:latin typeface="Arial"/>
              </a:rPr>
              <a:t>Learn how to write a regex to filter malicious input</a:t>
            </a:r>
            <a:endParaRPr b="0" lang="en-US" sz="2000" spc="-1" strike="noStrike">
              <a:latin typeface="Arial"/>
            </a:endParaRPr>
          </a:p>
          <a:p>
            <a:pPr marL="216000" indent="-216000">
              <a:lnSpc>
                <a:spcPct val="100000"/>
              </a:lnSpc>
              <a:buNone/>
              <a:tabLst>
                <a:tab algn="l" pos="0"/>
              </a:tabLst>
            </a:pPr>
            <a:r>
              <a:rPr b="0" lang="en-US" sz="2000" spc="-1" strike="noStrike">
                <a:latin typeface="Arial"/>
              </a:rPr>
              <a:t>Learn how to fix vulnerabilities in the juice shop </a:t>
            </a:r>
            <a:endParaRPr b="0" lang="en-US" sz="2000" spc="-1" strike="noStrike">
              <a:latin typeface="Arial"/>
            </a:endParaRPr>
          </a:p>
          <a:p>
            <a:pPr marL="216000" indent="-216000">
              <a:lnSpc>
                <a:spcPct val="100000"/>
              </a:lnSpc>
              <a:buNone/>
              <a:tabLst>
                <a:tab algn="l" pos="0"/>
              </a:tabLst>
            </a:pPr>
            <a:r>
              <a:rPr b="0" lang="en-US" sz="2000" spc="-1" strike="noStrike">
                <a:latin typeface="Arial"/>
              </a:rPr>
              <a:t>	</a:t>
            </a:r>
            <a:r>
              <a:rPr b="0" lang="en-US" sz="2000" spc="-1" strike="noStrike">
                <a:latin typeface="Arial"/>
              </a:rPr>
              <a:t>how to do a pull request</a:t>
            </a:r>
            <a:endParaRPr b="0" lang="en-US" sz="2000" spc="-1" strike="noStrike">
              <a:latin typeface="Arial"/>
            </a:endParaRPr>
          </a:p>
          <a:p>
            <a:pPr marL="216000" indent="-216000">
              <a:lnSpc>
                <a:spcPct val="100000"/>
              </a:lnSpc>
              <a:buNone/>
              <a:tabLst>
                <a:tab algn="l" pos="0"/>
              </a:tabLst>
            </a:pPr>
            <a:r>
              <a:rPr b="0" lang="en-US" sz="2000" spc="-1" strike="noStrike">
                <a:latin typeface="Arial"/>
              </a:rPr>
              <a:t>Informal AppSec challenge…. </a:t>
            </a:r>
            <a:endParaRPr b="0" lang="en-US" sz="2000" spc="-1" strike="noStrike">
              <a:latin typeface="Arial"/>
            </a:endParaRPr>
          </a:p>
        </p:txBody>
      </p:sp>
      <p:sp>
        <p:nvSpPr>
          <p:cNvPr id="832" name="PlaceHolder 3"/>
          <p:cNvSpPr>
            <a:spLocks noGrp="1"/>
          </p:cNvSpPr>
          <p:nvPr>
            <p:ph type="sldNum" idx="5"/>
          </p:nvPr>
        </p:nvSpPr>
        <p:spPr>
          <a:xfrm>
            <a:off x="4399200" y="9555480"/>
            <a:ext cx="3371760" cy="501480"/>
          </a:xfrm>
          <a:prstGeom prst="rect">
            <a:avLst/>
          </a:prstGeom>
          <a:noFill/>
          <a:ln w="0">
            <a:noFill/>
          </a:ln>
        </p:spPr>
        <p:txBody>
          <a:bodyPr lIns="0" rIns="0" tIns="0" bIns="0" anchor="b">
            <a:noAutofit/>
          </a:bodyPr>
          <a:lstStyle>
            <a:lvl1pPr algn="r">
              <a:lnSpc>
                <a:spcPct val="100000"/>
              </a:lnSpc>
              <a:buNone/>
              <a:defRPr b="0" lang="en-US" sz="1400" spc="-1" strike="noStrike">
                <a:solidFill>
                  <a:srgbClr val="000000"/>
                </a:solidFill>
                <a:latin typeface="Times New Roman"/>
                <a:ea typeface="+mn-ea"/>
              </a:defRPr>
            </a:lvl1pPr>
          </a:lstStyle>
          <a:p>
            <a:pPr algn="r">
              <a:lnSpc>
                <a:spcPct val="100000"/>
              </a:lnSpc>
              <a:buNone/>
            </a:pPr>
            <a:fld id="{582BB7C0-BB16-4B81-B7A7-1170E1E27EF6}" type="slidenum">
              <a:rPr b="0" lang="en-US" sz="1400" spc="-1" strike="noStrike">
                <a:solidFill>
                  <a:srgbClr val="000000"/>
                </a:solidFill>
                <a:latin typeface="Times New Roman"/>
                <a:ea typeface="+mn-ea"/>
              </a:rPr>
              <a:t>&lt;number&gt;</a:t>
            </a:fld>
            <a:endParaRPr b="0" lang="en-US" sz="14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8" name="PlaceHolder 1"/>
          <p:cNvSpPr>
            <a:spLocks noGrp="1"/>
          </p:cNvSpPr>
          <p:nvPr>
            <p:ph type="sldImg"/>
          </p:nvPr>
        </p:nvSpPr>
        <p:spPr>
          <a:xfrm>
            <a:off x="685800" y="1143000"/>
            <a:ext cx="5483880" cy="3083760"/>
          </a:xfrm>
          <a:prstGeom prst="rect">
            <a:avLst/>
          </a:prstGeom>
          <a:ln w="0">
            <a:noFill/>
          </a:ln>
        </p:spPr>
      </p:sp>
      <p:sp>
        <p:nvSpPr>
          <p:cNvPr id="87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This is a quick in depth look at decision making and looping.  It is good to know but shortly we will see some more Pythonic ways to accomplish this.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8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4839D35-62B3-4CCC-AC16-60B41028DD59}"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1" name="PlaceHolder 1"/>
          <p:cNvSpPr>
            <a:spLocks noGrp="1"/>
          </p:cNvSpPr>
          <p:nvPr>
            <p:ph type="sldImg"/>
          </p:nvPr>
        </p:nvSpPr>
        <p:spPr>
          <a:xfrm>
            <a:off x="685800" y="1143000"/>
            <a:ext cx="5483880" cy="3083760"/>
          </a:xfrm>
          <a:prstGeom prst="rect">
            <a:avLst/>
          </a:prstGeom>
          <a:ln w="0">
            <a:noFill/>
          </a:ln>
        </p:spPr>
      </p:sp>
      <p:sp>
        <p:nvSpPr>
          <p:cNvPr id="88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This is a quick in depth look at decision making and looping.  It is good to know but shortly we will see some more Pythonic ways to accomplish this.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83" name="Slide Number Placeholder 3_0"/>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26AFB17A-8503-4B80-8C47-0FECFF68D3C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4" name="PlaceHolder 1"/>
          <p:cNvSpPr>
            <a:spLocks noGrp="1"/>
          </p:cNvSpPr>
          <p:nvPr>
            <p:ph type="sldImg"/>
          </p:nvPr>
        </p:nvSpPr>
        <p:spPr>
          <a:xfrm>
            <a:off x="685800" y="1143000"/>
            <a:ext cx="5483880" cy="3083760"/>
          </a:xfrm>
          <a:prstGeom prst="rect">
            <a:avLst/>
          </a:prstGeom>
          <a:ln w="0">
            <a:noFill/>
          </a:ln>
        </p:spPr>
      </p:sp>
      <p:sp>
        <p:nvSpPr>
          <p:cNvPr id="88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there are some things that you could do in other languages that wont work in Python. For example:</a:t>
            </a:r>
            <a:endParaRPr b="0" lang="en-US" sz="2000" spc="-1" strike="noStrike">
              <a:latin typeface="Arial"/>
            </a:endParaRPr>
          </a:p>
        </p:txBody>
      </p:sp>
      <p:sp>
        <p:nvSpPr>
          <p:cNvPr id="88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A8FCAEC-1519-4765-9A6A-F3C83E5631A0}"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7" name="PlaceHolder 1"/>
          <p:cNvSpPr>
            <a:spLocks noGrp="1"/>
          </p:cNvSpPr>
          <p:nvPr>
            <p:ph type="sldImg"/>
          </p:nvPr>
        </p:nvSpPr>
        <p:spPr>
          <a:xfrm>
            <a:off x="685800" y="1143000"/>
            <a:ext cx="5483880" cy="3083760"/>
          </a:xfrm>
          <a:prstGeom prst="rect">
            <a:avLst/>
          </a:prstGeom>
          <a:ln w="0">
            <a:noFill/>
          </a:ln>
        </p:spPr>
      </p:sp>
      <p:sp>
        <p:nvSpPr>
          <p:cNvPr id="88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sting.format() is was what was vogue when I started to learn Python.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However, you got to admit it is cool to have to deal with f-strings. Okay, so that really stands for Formatted String Literal.</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88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B6BDD2D-476D-42D2-837C-25E121B4B2A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0" name="PlaceHolder 1"/>
          <p:cNvSpPr>
            <a:spLocks noGrp="1"/>
          </p:cNvSpPr>
          <p:nvPr>
            <p:ph type="sldImg"/>
          </p:nvPr>
        </p:nvSpPr>
        <p:spPr>
          <a:xfrm>
            <a:off x="685800" y="1143000"/>
            <a:ext cx="5483880" cy="3083760"/>
          </a:xfrm>
          <a:prstGeom prst="rect">
            <a:avLst/>
          </a:prstGeom>
          <a:ln w="0">
            <a:noFill/>
          </a:ln>
        </p:spPr>
      </p:sp>
      <p:sp>
        <p:nvSpPr>
          <p:cNvPr id="89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Alignment is in theb </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p:txBody>
      </p:sp>
      <p:sp>
        <p:nvSpPr>
          <p:cNvPr id="89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F27C0DA-011A-4112-946B-37734DF070A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3" name="PlaceHolder 1"/>
          <p:cNvSpPr>
            <a:spLocks noGrp="1"/>
          </p:cNvSpPr>
          <p:nvPr>
            <p:ph type="sldImg"/>
          </p:nvPr>
        </p:nvSpPr>
        <p:spPr>
          <a:xfrm>
            <a:off x="685800" y="1143000"/>
            <a:ext cx="5483880" cy="3083760"/>
          </a:xfrm>
          <a:prstGeom prst="rect">
            <a:avLst/>
          </a:prstGeom>
          <a:ln w="0">
            <a:noFill/>
          </a:ln>
        </p:spPr>
      </p:sp>
      <p:sp>
        <p:nvSpPr>
          <p:cNvPr id="89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9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7FC3800-3926-41F7-B1ED-10D42A895956}"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6" name="PlaceHolder 1"/>
          <p:cNvSpPr>
            <a:spLocks noGrp="1"/>
          </p:cNvSpPr>
          <p:nvPr>
            <p:ph type="sldImg"/>
          </p:nvPr>
        </p:nvSpPr>
        <p:spPr>
          <a:xfrm>
            <a:off x="685800" y="1143000"/>
            <a:ext cx="5483880" cy="3083760"/>
          </a:xfrm>
          <a:prstGeom prst="rect">
            <a:avLst/>
          </a:prstGeom>
          <a:ln w="0">
            <a:noFill/>
          </a:ln>
        </p:spPr>
      </p:sp>
      <p:sp>
        <p:nvSpPr>
          <p:cNvPr id="89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endParaRPr b="0" lang="en-US" sz="2000" spc="-1" strike="noStrike">
              <a:latin typeface="Arial"/>
            </a:endParaRPr>
          </a:p>
        </p:txBody>
      </p:sp>
      <p:sp>
        <p:nvSpPr>
          <p:cNvPr id="89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737838A4-95B8-4A22-AB00-73D25E8B9F2E}"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PlaceHolder 1"/>
          <p:cNvSpPr>
            <a:spLocks noGrp="1"/>
          </p:cNvSpPr>
          <p:nvPr>
            <p:ph type="sldImg"/>
          </p:nvPr>
        </p:nvSpPr>
        <p:spPr>
          <a:xfrm>
            <a:off x="685800" y="1143000"/>
            <a:ext cx="5483880" cy="3083760"/>
          </a:xfrm>
          <a:prstGeom prst="rect">
            <a:avLst/>
          </a:prstGeom>
          <a:ln w="0">
            <a:noFill/>
          </a:ln>
        </p:spPr>
      </p:sp>
      <p:sp>
        <p:nvSpPr>
          <p:cNvPr id="90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Method that can combine multiple iterables into one structure.  </a:t>
            </a:r>
            <a:endParaRPr b="0" lang="en-US" sz="2000" spc="-1" strike="noStrike">
              <a:latin typeface="Arial"/>
            </a:endParaRPr>
          </a:p>
          <a:p>
            <a:pPr marL="216000" indent="-214920">
              <a:lnSpc>
                <a:spcPct val="100000"/>
              </a:lnSpc>
              <a:buNone/>
              <a:tabLst>
                <a:tab algn="l" pos="0"/>
              </a:tabLst>
            </a:pPr>
            <a:r>
              <a:rPr b="0" lang="en-US" sz="2000" spc="-1" strike="noStrike">
                <a:latin typeface="Arial"/>
              </a:rPr>
              <a:t>This structure is an iterable of tuples.</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If you pass in a single iterable you will get a list of tuples. </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90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C00A285E-CFE5-42C5-86C9-8BBC0A1DCA4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2" name="PlaceHolder 1"/>
          <p:cNvSpPr>
            <a:spLocks noGrp="1"/>
          </p:cNvSpPr>
          <p:nvPr>
            <p:ph type="sldImg"/>
          </p:nvPr>
        </p:nvSpPr>
        <p:spPr>
          <a:xfrm>
            <a:off x="685800" y="1143000"/>
            <a:ext cx="5483880" cy="3083760"/>
          </a:xfrm>
          <a:prstGeom prst="rect">
            <a:avLst/>
          </a:prstGeom>
          <a:ln w="0">
            <a:noFill/>
          </a:ln>
        </p:spPr>
      </p:sp>
      <p:sp>
        <p:nvSpPr>
          <p:cNvPr id="90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If you pass in a single iterable you will get a list of tuples. </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90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1964ECF-5F15-4C5C-881E-A6FB62445707}"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5" name="PlaceHolder 1"/>
          <p:cNvSpPr>
            <a:spLocks noGrp="1"/>
          </p:cNvSpPr>
          <p:nvPr>
            <p:ph type="sldImg"/>
          </p:nvPr>
        </p:nvSpPr>
        <p:spPr>
          <a:xfrm>
            <a:off x="685800" y="1143000"/>
            <a:ext cx="5483880" cy="3083760"/>
          </a:xfrm>
          <a:prstGeom prst="rect">
            <a:avLst/>
          </a:prstGeom>
          <a:ln w="0">
            <a:noFill/>
          </a:ln>
        </p:spPr>
      </p:sp>
      <p:sp>
        <p:nvSpPr>
          <p:cNvPr id="90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One thing to note is that the returned iterator will stop when the shortest iterables passed into it is reached.</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0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6BCEE3F-18F7-403F-9484-10CE4E31B3E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PlaceHolder 1"/>
          <p:cNvSpPr>
            <a:spLocks noGrp="1"/>
          </p:cNvSpPr>
          <p:nvPr>
            <p:ph type="sldImg"/>
          </p:nvPr>
        </p:nvSpPr>
        <p:spPr>
          <a:xfrm>
            <a:off x="685800" y="1143000"/>
            <a:ext cx="5483880" cy="3083760"/>
          </a:xfrm>
          <a:prstGeom prst="rect">
            <a:avLst/>
          </a:prstGeom>
          <a:ln w="0">
            <a:noFill/>
          </a:ln>
        </p:spPr>
      </p:sp>
      <p:sp>
        <p:nvSpPr>
          <p:cNvPr id="90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 </a:t>
            </a:r>
            <a:r>
              <a:rPr b="0" lang="en-US" sz="2000" spc="-1" strike="noStrike">
                <a:latin typeface="Arial"/>
              </a:rPr>
              <a:t>Similar to the map() function, filter() will take an function to take an iterable and apply it to the iterable.</a:t>
            </a:r>
            <a:endParaRPr b="0" lang="en-US" sz="2000" spc="-1" strike="noStrike">
              <a:latin typeface="Arial"/>
            </a:endParaRPr>
          </a:p>
          <a:p>
            <a:pPr marL="216000" indent="-214920">
              <a:lnSpc>
                <a:spcPct val="100000"/>
              </a:lnSpc>
              <a:buNone/>
              <a:tabLst>
                <a:tab algn="l" pos="0"/>
              </a:tabLst>
            </a:pPr>
            <a:r>
              <a:rPr b="0" lang="en-US" sz="2000" spc="-1" strike="noStrike">
                <a:latin typeface="Arial"/>
              </a:rPr>
              <a:t>The difference is that this function should return either True or False.</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p:txBody>
      </p:sp>
      <p:sp>
        <p:nvSpPr>
          <p:cNvPr id="91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3C4BCDF-CDE4-418E-BC64-C3DEF7A73405}"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7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PlaceHolder 1"/>
          <p:cNvSpPr>
            <a:spLocks noGrp="1"/>
          </p:cNvSpPr>
          <p:nvPr>
            <p:ph type="sldImg"/>
          </p:nvPr>
        </p:nvSpPr>
        <p:spPr>
          <a:xfrm>
            <a:off x="685800" y="1143000"/>
            <a:ext cx="5483880" cy="3083760"/>
          </a:xfrm>
          <a:prstGeom prst="rect">
            <a:avLst/>
          </a:prstGeom>
          <a:ln w="0">
            <a:noFill/>
          </a:ln>
        </p:spPr>
      </p:sp>
      <p:sp>
        <p:nvSpPr>
          <p:cNvPr id="91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2000" spc="-1" strike="noStrike">
                <a:latin typeface="Arial"/>
              </a:rPr>
              <a:t>This function may allow you to do some things that you thought were possible with map().  </a:t>
            </a:r>
            <a:endParaRPr b="0" lang="en-US" sz="2000" spc="-1" strike="noStrike">
              <a:latin typeface="Arial"/>
            </a:endParaRPr>
          </a:p>
          <a:p>
            <a:pPr marL="216000" indent="-214920">
              <a:lnSpc>
                <a:spcPct val="100000"/>
              </a:lnSpc>
              <a:buNone/>
              <a:tabLst>
                <a:tab algn="l" pos="0"/>
              </a:tabLst>
            </a:pPr>
            <a:endParaRPr b="0" lang="en-US" sz="2000" spc="-1" strike="noStrike">
              <a:latin typeface="Arial"/>
            </a:endParaRPr>
          </a:p>
        </p:txBody>
      </p:sp>
      <p:sp>
        <p:nvSpPr>
          <p:cNvPr id="913"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7996918-412C-41B6-83F5-AD8BDCC7CFC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4" name="PlaceHolder 1"/>
          <p:cNvSpPr>
            <a:spLocks noGrp="1"/>
          </p:cNvSpPr>
          <p:nvPr>
            <p:ph type="sldImg"/>
          </p:nvPr>
        </p:nvSpPr>
        <p:spPr>
          <a:xfrm>
            <a:off x="685800" y="1143000"/>
            <a:ext cx="5483880" cy="3083760"/>
          </a:xfrm>
          <a:prstGeom prst="rect">
            <a:avLst/>
          </a:prstGeom>
          <a:ln w="0">
            <a:noFill/>
          </a:ln>
        </p:spPr>
      </p:sp>
      <p:sp>
        <p:nvSpPr>
          <p:cNvPr id="91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16"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7E10659-8EAC-4D6B-9238-1253224CCE5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7" name="PlaceHolder 1"/>
          <p:cNvSpPr>
            <a:spLocks noGrp="1"/>
          </p:cNvSpPr>
          <p:nvPr>
            <p:ph type="sldImg"/>
          </p:nvPr>
        </p:nvSpPr>
        <p:spPr>
          <a:xfrm>
            <a:off x="685800" y="1143000"/>
            <a:ext cx="5483880" cy="3083760"/>
          </a:xfrm>
          <a:prstGeom prst="rect">
            <a:avLst/>
          </a:prstGeom>
          <a:ln w="0">
            <a:noFill/>
          </a:ln>
        </p:spPr>
      </p:sp>
      <p:sp>
        <p:nvSpPr>
          <p:cNvPr id="91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When the code above executes l represents a lambda that will double values that it is called with.  It is simple to add more variables to the lambda as demonstrated in the following snippet.</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Transition</a:t>
            </a:r>
            <a:endParaRPr b="0" lang="en-US" sz="2000" spc="-1" strike="noStrike">
              <a:latin typeface="Arial"/>
            </a:endParaRPr>
          </a:p>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them in your own.  Some things to keep in mind is that lambdas have a strange and difficult syntax that require that you think in a different manner and provide a really descriptive 'lambda' instead of a function name in any Traceback.  Unless you are writing a framework or working with a framework method that requires them.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1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815C23F-3FF2-4660-8346-079029CB3F8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0" name="PlaceHolder 1"/>
          <p:cNvSpPr>
            <a:spLocks noGrp="1"/>
          </p:cNvSpPr>
          <p:nvPr>
            <p:ph type="sldImg"/>
          </p:nvPr>
        </p:nvSpPr>
        <p:spPr>
          <a:xfrm>
            <a:off x="685800" y="1143000"/>
            <a:ext cx="5483880" cy="3083760"/>
          </a:xfrm>
          <a:prstGeom prst="rect">
            <a:avLst/>
          </a:prstGeom>
          <a:ln w="0">
            <a:noFill/>
          </a:ln>
        </p:spPr>
      </p:sp>
      <p:sp>
        <p:nvSpPr>
          <p:cNvPr id="92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A list comprehension is Python syntax to creates a new list from other iterables.  Let's recall the square function that was used earlier to see how list comprehensions can clean up our code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TRANSITION to show last line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2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688027E8-73D4-4B1D-9A48-A04D371ADA4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PlaceHolder 1"/>
          <p:cNvSpPr>
            <a:spLocks noGrp="1"/>
          </p:cNvSpPr>
          <p:nvPr>
            <p:ph type="sldImg"/>
          </p:nvPr>
        </p:nvSpPr>
        <p:spPr>
          <a:xfrm>
            <a:off x="685800" y="1143000"/>
            <a:ext cx="5483880" cy="3083760"/>
          </a:xfrm>
          <a:prstGeom prst="rect">
            <a:avLst/>
          </a:prstGeom>
          <a:ln w="0">
            <a:noFill/>
          </a:ln>
        </p:spPr>
      </p:sp>
      <p:sp>
        <p:nvSpPr>
          <p:cNvPr id="92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As can be seen the syntax for list comprehensions my be a little difficult to get a handle 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2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B7F2A49-E949-4D3C-940B-578F53CB2AB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PlaceHolder 1"/>
          <p:cNvSpPr>
            <a:spLocks noGrp="1"/>
          </p:cNvSpPr>
          <p:nvPr>
            <p:ph type="sldImg"/>
          </p:nvPr>
        </p:nvSpPr>
        <p:spPr>
          <a:xfrm>
            <a:off x="685800" y="1143000"/>
            <a:ext cx="5483880" cy="3083760"/>
          </a:xfrm>
          <a:prstGeom prst="rect">
            <a:avLst/>
          </a:prstGeom>
          <a:ln w="0">
            <a:noFill/>
          </a:ln>
        </p:spPr>
      </p:sp>
      <p:sp>
        <p:nvSpPr>
          <p:cNvPr id="92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Now it is time to start thing about making our scripts more reusable.  In this module we will look at Functions, Classes, Modules, and Libraries.  Before we started on those we will want to look into Scope and how it affects variables.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2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F45C43C5-21C9-46EB-A5DE-D7C6778E0D9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PlaceHolder 1"/>
          <p:cNvSpPr>
            <a:spLocks noGrp="1"/>
          </p:cNvSpPr>
          <p:nvPr>
            <p:ph type="sldImg"/>
          </p:nvPr>
        </p:nvSpPr>
        <p:spPr>
          <a:xfrm>
            <a:off x="685800" y="1143000"/>
            <a:ext cx="5483880" cy="3083760"/>
          </a:xfrm>
          <a:prstGeom prst="rect">
            <a:avLst/>
          </a:prstGeom>
          <a:ln w="0">
            <a:noFill/>
          </a:ln>
        </p:spPr>
      </p:sp>
      <p:sp>
        <p:nvSpPr>
          <p:cNvPr id="93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Before talking about functions lets talk about scope…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Scope is defined in a hierarchy search order where if a variable cannot be found in the local scope, the enclosing scope will be searched.  Next, the the global namespace will be searched and finally the built-in scope.  If a variable name was not found any an scope a NameError exception will be raised.</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Modules also provide another level of scope, but more on that later</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Local</a:t>
            </a: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Variables that are defined within a function or a class method are local in scope.  Local variables can only be accessed within the function that they are defined in.  If you try to access a local variable outside the scope that it is defined the script will raise a NameError.  ex: NameError: name 'x' is not defined.</a:t>
            </a:r>
            <a:endParaRPr b="0" lang="en-US" sz="1200" spc="-1" strike="noStrike">
              <a:latin typeface="Arial"/>
            </a:endParaRPr>
          </a:p>
          <a:p>
            <a:pPr marL="216000" indent="-215280">
              <a:lnSpc>
                <a:spcPct val="100000"/>
              </a:lnSpc>
              <a:buNone/>
              <a:tabLst>
                <a:tab algn="l" pos="0"/>
              </a:tabLst>
            </a:pPr>
            <a:br>
              <a:rPr sz="2000"/>
            </a:br>
            <a:r>
              <a:rPr b="0" lang="en-US" sz="2000" spc="-1" strike="noStrike">
                <a:solidFill>
                  <a:srgbClr val="000000"/>
                </a:solidFill>
                <a:latin typeface="+mn-lt"/>
                <a:ea typeface="+mn-ea"/>
              </a:rPr>
              <a:t>Enclosing</a:t>
            </a: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Enclosed can be the enclosing function. For instance if a function was defined within another function.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Global</a:t>
            </a: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Variables that are defined outside of a class or function are said to be in the global scope.  They are global to the level of the executing script.</a:t>
            </a:r>
            <a:endParaRPr b="0" lang="en-US" sz="1200" spc="-1" strike="noStrike">
              <a:latin typeface="Arial"/>
            </a:endParaRPr>
          </a:p>
          <a:p>
            <a:pPr marL="216000" indent="-215280">
              <a:lnSpc>
                <a:spcPct val="100000"/>
              </a:lnSpc>
              <a:buNone/>
              <a:tabLst>
                <a:tab algn="l" pos="0"/>
              </a:tabLst>
            </a:pPr>
            <a:br>
              <a:rPr sz="2000"/>
            </a:br>
            <a:r>
              <a:rPr b="0" lang="en-US" sz="1200" spc="-1" strike="noStrike">
                <a:solidFill>
                  <a:srgbClr val="000000"/>
                </a:solidFill>
                <a:latin typeface="+mn-lt"/>
                <a:ea typeface="+mn-ea"/>
              </a:rPr>
              <a:t>These variables can be access from anywhere.  While this sounds powerful but it is a double edged sword.  If the variable is mutable it can also be changed by anywhere as well.  Global variables should be used with caution or not at all any anything beyond trivial scripts.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Built-in</a:t>
            </a: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These are variables that are predefined in Python.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3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5A9C4CE1-3DCA-41F1-AD5B-762FE9C63FE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8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PlaceHolder 1"/>
          <p:cNvSpPr>
            <a:spLocks noGrp="1"/>
          </p:cNvSpPr>
          <p:nvPr>
            <p:ph type="sldImg"/>
          </p:nvPr>
        </p:nvSpPr>
        <p:spPr>
          <a:xfrm>
            <a:off x="685800" y="1143000"/>
            <a:ext cx="5483880" cy="3083760"/>
          </a:xfrm>
          <a:prstGeom prst="rect">
            <a:avLst/>
          </a:prstGeom>
          <a:ln w="0">
            <a:noFill/>
          </a:ln>
        </p:spPr>
      </p:sp>
      <p:sp>
        <p:nvSpPr>
          <p:cNvPr id="93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local_scope.py</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3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9D5C5D6B-59CD-4B02-8804-5FB8C267DFD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PlaceHolder 1"/>
          <p:cNvSpPr>
            <a:spLocks noGrp="1"/>
          </p:cNvSpPr>
          <p:nvPr>
            <p:ph type="sldImg"/>
          </p:nvPr>
        </p:nvSpPr>
        <p:spPr>
          <a:xfrm>
            <a:off x="685800" y="1143000"/>
            <a:ext cx="5483880" cy="3083760"/>
          </a:xfrm>
          <a:prstGeom prst="rect">
            <a:avLst/>
          </a:prstGeom>
          <a:ln w="0">
            <a:noFill/>
          </a:ln>
        </p:spPr>
      </p:sp>
      <p:sp>
        <p:nvSpPr>
          <p:cNvPr id="936"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You can do a lot with functions without taking user input.  However, by adding parameters it becomes possible to make functions dynamic.  Without parameters, functions can only do the exact same thing over and over.</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37"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AAB8582-D8F6-4300-851E-81B99B6F5BA4}"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PlaceHolder 1"/>
          <p:cNvSpPr>
            <a:spLocks noGrp="1"/>
          </p:cNvSpPr>
          <p:nvPr>
            <p:ph type="sldImg"/>
          </p:nvPr>
        </p:nvSpPr>
        <p:spPr>
          <a:xfrm>
            <a:off x="685800" y="1143000"/>
            <a:ext cx="5483880" cy="3083760"/>
          </a:xfrm>
          <a:prstGeom prst="rect">
            <a:avLst/>
          </a:prstGeom>
          <a:ln w="0">
            <a:noFill/>
          </a:ln>
        </p:spPr>
      </p:sp>
      <p:sp>
        <p:nvSpPr>
          <p:cNvPr id="939"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40"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58AD9743-8A89-4B58-95FA-3B68C78BB7A2}"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PlaceHolder 1"/>
          <p:cNvSpPr>
            <a:spLocks noGrp="1"/>
          </p:cNvSpPr>
          <p:nvPr>
            <p:ph type="sldImg"/>
          </p:nvPr>
        </p:nvSpPr>
        <p:spPr>
          <a:xfrm>
            <a:off x="685800" y="1143000"/>
            <a:ext cx="5483880" cy="3083760"/>
          </a:xfrm>
          <a:prstGeom prst="rect">
            <a:avLst/>
          </a:prstGeom>
          <a:ln w="0">
            <a:noFill/>
          </a:ln>
        </p:spPr>
      </p:sp>
      <p:sp>
        <p:nvSpPr>
          <p:cNvPr id="942"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43" name="Slide Number Placeholder 3_1"/>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BAE0F645-5AD0-4B61-A875-FCEDE30A78DF}"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PlaceHolder 1"/>
          <p:cNvSpPr>
            <a:spLocks noGrp="1"/>
          </p:cNvSpPr>
          <p:nvPr>
            <p:ph type="sldImg"/>
          </p:nvPr>
        </p:nvSpPr>
        <p:spPr>
          <a:xfrm>
            <a:off x="685800" y="1143000"/>
            <a:ext cx="5483880" cy="3083760"/>
          </a:xfrm>
          <a:prstGeom prst="rect">
            <a:avLst/>
          </a:prstGeom>
          <a:ln w="0">
            <a:noFill/>
          </a:ln>
        </p:spPr>
      </p:sp>
      <p:sp>
        <p:nvSpPr>
          <p:cNvPr id="945"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46" name="Slide Number Placeholder 3_2"/>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D69D807F-96E7-4677-BC67-5B1BBEDCD8C1}"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PlaceHolder 1"/>
          <p:cNvSpPr>
            <a:spLocks noGrp="1"/>
          </p:cNvSpPr>
          <p:nvPr>
            <p:ph type="sldImg"/>
          </p:nvPr>
        </p:nvSpPr>
        <p:spPr>
          <a:xfrm>
            <a:off x="685800" y="1143000"/>
            <a:ext cx="5483880" cy="3083760"/>
          </a:xfrm>
          <a:prstGeom prst="rect">
            <a:avLst/>
          </a:prstGeom>
          <a:ln w="0">
            <a:noFill/>
          </a:ln>
        </p:spPr>
      </p:sp>
      <p:sp>
        <p:nvSpPr>
          <p:cNvPr id="948"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There is a special syntax that allows you to pass in a variable number of parameters into a python method.  One option is _*args_ and the other is _**kwargs_.  _*args_ allows a variable number of arguments into a method.</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**kwargs_ allows for a variable length of key and value pairs which will be passed into the function as a dictionary.</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49"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F9EE77F-2AC1-4ACF-99D9-8602CE143B43}"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PlaceHolder 1"/>
          <p:cNvSpPr>
            <a:spLocks noGrp="1"/>
          </p:cNvSpPr>
          <p:nvPr>
            <p:ph type="sldImg"/>
          </p:nvPr>
        </p:nvSpPr>
        <p:spPr>
          <a:xfrm>
            <a:off x="685800" y="1143000"/>
            <a:ext cx="5483880" cy="3083760"/>
          </a:xfrm>
          <a:prstGeom prst="rect">
            <a:avLst/>
          </a:prstGeom>
          <a:ln w="0">
            <a:noFill/>
          </a:ln>
        </p:spPr>
      </p:sp>
      <p:sp>
        <p:nvSpPr>
          <p:cNvPr id="951"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But wait!  There is more.  if you buy now you can use this format for input as well.  Consider the following code.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52"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798823A-2917-4948-ACAC-3AEA55D41E10}"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PlaceHolder 1"/>
          <p:cNvSpPr>
            <a:spLocks noGrp="1"/>
          </p:cNvSpPr>
          <p:nvPr>
            <p:ph type="sldImg"/>
          </p:nvPr>
        </p:nvSpPr>
        <p:spPr>
          <a:xfrm>
            <a:off x="685800" y="1143000"/>
            <a:ext cx="5483880" cy="3083760"/>
          </a:xfrm>
          <a:prstGeom prst="rect">
            <a:avLst/>
          </a:prstGeom>
          <a:ln w="0">
            <a:noFill/>
          </a:ln>
        </p:spPr>
      </p:sp>
      <p:sp>
        <p:nvSpPr>
          <p:cNvPr id="954"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he caveat is that in either case it is important that the parameters match.  In the first case, you need to have the exact number of parameters in the iterable that the function expects or you will receive a *TypeError*.  You will also receive a *TypeError* in the keyword variation if the collection contains an unexpected key value or is missing one. Although, interesting things can happen if you use this convention both to call the function and as the parameters.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55"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800B24CB-A578-4E57-9156-46C1DC7BA57C}"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PlaceHolder 1"/>
          <p:cNvSpPr>
            <a:spLocks noGrp="1"/>
          </p:cNvSpPr>
          <p:nvPr>
            <p:ph type="sldImg"/>
          </p:nvPr>
        </p:nvSpPr>
        <p:spPr>
          <a:xfrm>
            <a:off x="685800" y="1143000"/>
            <a:ext cx="5483880" cy="3083760"/>
          </a:xfrm>
          <a:prstGeom prst="rect">
            <a:avLst/>
          </a:prstGeom>
          <a:ln w="0">
            <a:noFill/>
          </a:ln>
        </p:spPr>
      </p:sp>
      <p:sp>
        <p:nvSpPr>
          <p:cNvPr id="957"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Slide has animation….</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One of the favorite tricks that I learned back in my undergraduate tricks is something similar to the following.</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Let’s go back and look at out other option with Functions …. Return values</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p:txBody>
      </p:sp>
      <p:sp>
        <p:nvSpPr>
          <p:cNvPr id="958"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0D17A39F-819B-472B-9FC6-FEB2EDC557A9}"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PlaceHolder 1"/>
          <p:cNvSpPr>
            <a:spLocks noGrp="1"/>
          </p:cNvSpPr>
          <p:nvPr>
            <p:ph type="sldImg"/>
          </p:nvPr>
        </p:nvSpPr>
        <p:spPr>
          <a:xfrm>
            <a:off x="685800" y="1143000"/>
            <a:ext cx="5483880" cy="3083760"/>
          </a:xfrm>
          <a:prstGeom prst="rect">
            <a:avLst/>
          </a:prstGeom>
          <a:ln w="0">
            <a:noFill/>
          </a:ln>
        </p:spPr>
      </p:sp>
      <p:sp>
        <p:nvSpPr>
          <p:cNvPr id="960"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5280">
              <a:lnSpc>
                <a:spcPct val="100000"/>
              </a:lnSpc>
              <a:buNone/>
              <a:tabLst>
                <a:tab algn="l" pos="0"/>
              </a:tabLst>
            </a:pPr>
            <a:r>
              <a:rPr b="0" lang="en-US" sz="1200" spc="-1" strike="noStrike">
                <a:solidFill>
                  <a:srgbClr val="000000"/>
                </a:solidFill>
                <a:latin typeface="+mn-lt"/>
                <a:ea typeface="+mn-ea"/>
              </a:rPr>
              <a:t>Returning a method is as simple as specifying a value using the return keyword proceeding what should be returned. </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The return value can be any valid Python expression.  All methods return a value</a:t>
            </a:r>
            <a:endParaRPr b="0" lang="en-US" sz="1200" spc="-1" strike="noStrike">
              <a:latin typeface="Arial"/>
            </a:endParaRPr>
          </a:p>
          <a:p>
            <a:pPr marL="216000" indent="-215280">
              <a:lnSpc>
                <a:spcPct val="100000"/>
              </a:lnSpc>
              <a:buNone/>
              <a:tabLst>
                <a:tab algn="l" pos="0"/>
              </a:tabLst>
            </a:pPr>
            <a:endParaRPr b="0" lang="en-US" sz="1200" spc="-1" strike="noStrike">
              <a:latin typeface="Arial"/>
            </a:endParaRPr>
          </a:p>
          <a:p>
            <a:pPr marL="216000" indent="-215280">
              <a:lnSpc>
                <a:spcPct val="100000"/>
              </a:lnSpc>
              <a:buNone/>
              <a:tabLst>
                <a:tab algn="l" pos="0"/>
              </a:tabLst>
            </a:pPr>
            <a:r>
              <a:rPr b="1" lang="en-US" sz="2000" spc="-1" strike="noStrike">
                <a:solidFill>
                  <a:srgbClr val="000000"/>
                </a:solidFill>
                <a:latin typeface="+mn-lt"/>
                <a:ea typeface="+mn-ea"/>
              </a:rPr>
              <a:t>Transition</a:t>
            </a:r>
            <a:endParaRPr b="0" lang="en-US" sz="2000" spc="-1" strike="noStrike">
              <a:latin typeface="Arial"/>
            </a:endParaRPr>
          </a:p>
          <a:p>
            <a:pPr marL="216000" indent="-215280">
              <a:lnSpc>
                <a:spcPct val="100000"/>
              </a:lnSpc>
              <a:buNone/>
              <a:tabLst>
                <a:tab algn="l" pos="0"/>
              </a:tabLst>
            </a:pPr>
            <a:endParaRPr b="0" lang="en-US" sz="2000" spc="-1" strike="noStrike">
              <a:latin typeface="Arial"/>
            </a:endParaRPr>
          </a:p>
          <a:p>
            <a:pPr marL="216000" indent="-215280">
              <a:lnSpc>
                <a:spcPct val="100000"/>
              </a:lnSpc>
              <a:buNone/>
              <a:tabLst>
                <a:tab algn="l" pos="0"/>
              </a:tabLst>
            </a:pPr>
            <a:r>
              <a:rPr b="0" lang="en-US" sz="1200" spc="-1" strike="noStrike">
                <a:solidFill>
                  <a:srgbClr val="000000"/>
                </a:solidFill>
                <a:latin typeface="+mn-lt"/>
                <a:ea typeface="+mn-ea"/>
              </a:rPr>
              <a:t>How should we fix this?  We need to make sure that all return paths return a value.  There are a couple of ways that we can do this.  First, by completing the original method</a:t>
            </a:r>
            <a:endParaRPr b="0" lang="en-US" sz="1200" spc="-1" strike="noStrike">
              <a:latin typeface="Arial"/>
            </a:endParaRPr>
          </a:p>
          <a:p>
            <a:pPr marL="216000" indent="-215280">
              <a:lnSpc>
                <a:spcPct val="100000"/>
              </a:lnSpc>
              <a:buNone/>
              <a:tabLst>
                <a:tab algn="l" pos="0"/>
              </a:tabLst>
            </a:pPr>
            <a:r>
              <a:rPr b="0" lang="en-US" sz="2000" spc="-1" strike="noStrike">
                <a:solidFill>
                  <a:srgbClr val="000000"/>
                </a:solidFill>
                <a:latin typeface="+mn-lt"/>
                <a:ea typeface="+mn-ea"/>
              </a:rPr>
              <a:t>	</a:t>
            </a:r>
            <a:endParaRPr b="0" lang="en-US" sz="2000" spc="-1" strike="noStrike">
              <a:latin typeface="Arial"/>
            </a:endParaRPr>
          </a:p>
        </p:txBody>
      </p:sp>
      <p:sp>
        <p:nvSpPr>
          <p:cNvPr id="961"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195B5719-57E9-4D24-9909-6D75BA378CBD}"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notesSlides/notesSlide9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PlaceHolder 1"/>
          <p:cNvSpPr>
            <a:spLocks noGrp="1"/>
          </p:cNvSpPr>
          <p:nvPr>
            <p:ph type="sldImg"/>
          </p:nvPr>
        </p:nvSpPr>
        <p:spPr>
          <a:xfrm>
            <a:off x="685800" y="1143000"/>
            <a:ext cx="5483880" cy="3083760"/>
          </a:xfrm>
          <a:prstGeom prst="rect">
            <a:avLst/>
          </a:prstGeom>
          <a:ln w="0">
            <a:noFill/>
          </a:ln>
        </p:spPr>
      </p:sp>
      <p:sp>
        <p:nvSpPr>
          <p:cNvPr id="963" name="PlaceHolder 2"/>
          <p:cNvSpPr>
            <a:spLocks noGrp="1"/>
          </p:cNvSpPr>
          <p:nvPr>
            <p:ph type="body"/>
          </p:nvPr>
        </p:nvSpPr>
        <p:spPr>
          <a:xfrm>
            <a:off x="685800" y="4400640"/>
            <a:ext cx="5483880" cy="3597840"/>
          </a:xfrm>
          <a:prstGeom prst="rect">
            <a:avLst/>
          </a:prstGeom>
          <a:noFill/>
          <a:ln w="0">
            <a:noFill/>
          </a:ln>
        </p:spPr>
        <p:txBody>
          <a:bodyPr lIns="0" rIns="0" tIns="0" bIns="0" anchor="t">
            <a:noAutofit/>
          </a:bodyPr>
          <a:p>
            <a:pPr marL="216000" indent="-21492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print(is_even(4))           # This will return True </a:t>
            </a: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    </a:t>
            </a:r>
            <a:r>
              <a:rPr b="0" lang="en-US" sz="1200" spc="-1" strike="noStrike">
                <a:solidFill>
                  <a:srgbClr val="000000"/>
                </a:solidFill>
                <a:latin typeface="+mn-lt"/>
                <a:ea typeface="+mn-ea"/>
              </a:rPr>
              <a:t>print(is_even(5))           # This will return False</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r>
              <a:rPr b="0" lang="en-US" sz="1200" spc="-1" strike="noStrike">
                <a:solidFill>
                  <a:srgbClr val="000000"/>
                </a:solidFill>
                <a:latin typeface="+mn-lt"/>
                <a:ea typeface="+mn-ea"/>
              </a:rPr>
              <a:t>So how can this help with our SWAP method?</a:t>
            </a: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a:p>
            <a:pPr marL="216000" indent="-214920">
              <a:lnSpc>
                <a:spcPct val="100000"/>
              </a:lnSpc>
              <a:buNone/>
              <a:tabLst>
                <a:tab algn="l" pos="0"/>
              </a:tabLst>
            </a:pPr>
            <a:endParaRPr b="0" lang="en-US" sz="1200" spc="-1" strike="noStrike">
              <a:latin typeface="Arial"/>
            </a:endParaRPr>
          </a:p>
        </p:txBody>
      </p:sp>
      <p:sp>
        <p:nvSpPr>
          <p:cNvPr id="964" name="Slide Number Placeholder 3"/>
          <p:cNvSpPr/>
          <p:nvPr/>
        </p:nvSpPr>
        <p:spPr>
          <a:xfrm>
            <a:off x="3884760" y="8685360"/>
            <a:ext cx="2969280" cy="456120"/>
          </a:xfrm>
          <a:prstGeom prst="rect">
            <a:avLst/>
          </a:prstGeom>
          <a:noFill/>
          <a:ln w="0">
            <a:noFill/>
          </a:ln>
        </p:spPr>
        <p:style>
          <a:lnRef idx="0"/>
          <a:fillRef idx="0"/>
          <a:effectRef idx="0"/>
          <a:fontRef idx="minor"/>
        </p:style>
        <p:txBody>
          <a:bodyPr lIns="90000" rIns="90000" tIns="45000" bIns="45000" anchor="b">
            <a:noAutofit/>
          </a:bodyPr>
          <a:p>
            <a:pPr algn="r">
              <a:lnSpc>
                <a:spcPct val="100000"/>
              </a:lnSpc>
              <a:buNone/>
            </a:pPr>
            <a:fld id="{37679AD9-B826-4AB0-8C1F-932B79EB1EA8}" type="slidenum">
              <a:rPr b="0" lang="en-US" sz="1200" spc="-1" strike="noStrike">
                <a:solidFill>
                  <a:srgbClr val="000000"/>
                </a:solidFill>
                <a:latin typeface="Times New Roman"/>
                <a:ea typeface="+mn-ea"/>
              </a:rPr>
              <a:t>&lt;number&gt;</a:t>
            </a:fld>
            <a:endParaRPr b="0" lang="en-US" sz="12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7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6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7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7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7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8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9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0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0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1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1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1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1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2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4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4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1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5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5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6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6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7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8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8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8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9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US" sz="3200" spc="-1" strike="noStrike">
              <a:latin typeface="Arial"/>
            </a:endParaRPr>
          </a:p>
        </p:txBody>
      </p:sp>
      <p:sp>
        <p:nvSpPr>
          <p:cNvPr id="29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9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29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0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1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
        <p:nvSpPr>
          <p:cNvPr id="31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5.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6.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7.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8.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9.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slideLayout" Target="../slideLayouts/slideLayout85.xml"/><Relationship Id="rId5" Type="http://schemas.openxmlformats.org/officeDocument/2006/relationships/slideLayout" Target="../slideLayouts/slideLayout86.xml"/><Relationship Id="rId6" Type="http://schemas.openxmlformats.org/officeDocument/2006/relationships/slideLayout" Target="../slideLayouts/slideLayout87.xml"/><Relationship Id="rId7" Type="http://schemas.openxmlformats.org/officeDocument/2006/relationships/slideLayout" Target="../slideLayouts/slideLayout88.xml"/><Relationship Id="rId8" Type="http://schemas.openxmlformats.org/officeDocument/2006/relationships/slideLayout" Target="../slideLayouts/slideLayout89.xml"/><Relationship Id="rId9" Type="http://schemas.openxmlformats.org/officeDocument/2006/relationships/slideLayout" Target="../slideLayouts/slideLayout90.xml"/><Relationship Id="rId10" Type="http://schemas.openxmlformats.org/officeDocument/2006/relationships/slideLayout" Target="../slideLayouts/slideLayout91.xml"/><Relationship Id="rId11" Type="http://schemas.openxmlformats.org/officeDocument/2006/relationships/slideLayout" Target="../slideLayouts/slideLayout92.xml"/><Relationship Id="rId12" Type="http://schemas.openxmlformats.org/officeDocument/2006/relationships/slideLayout" Target="../slideLayouts/slideLayout93.xml"/><Relationship Id="rId13" Type="http://schemas.openxmlformats.org/officeDocument/2006/relationships/slideLayout" Target="../slideLayouts/slideLayout94.xml"/><Relationship Id="rId14" Type="http://schemas.openxmlformats.org/officeDocument/2006/relationships/slideLayout" Target="../slideLayouts/slideLayout95.xml"/><Relationship Id="rId15" Type="http://schemas.openxmlformats.org/officeDocument/2006/relationships/slideLayout" Target="../slideLayouts/slideLayout9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0" name="Picture 6" descr="C0-HD-TOP.png"/>
          <p:cNvPicPr/>
          <p:nvPr/>
        </p:nvPicPr>
        <p:blipFill>
          <a:blip r:embed="rId2"/>
          <a:stretch/>
        </p:blipFill>
        <p:spPr>
          <a:xfrm>
            <a:off x="0" y="0"/>
            <a:ext cx="12189600" cy="1438920"/>
          </a:xfrm>
          <a:prstGeom prst="rect">
            <a:avLst/>
          </a:prstGeom>
          <a:ln w="0">
            <a:noFill/>
          </a:ln>
        </p:spPr>
      </p:pic>
      <p:pic>
        <p:nvPicPr>
          <p:cNvPr id="1" name="Picture 6" descr="C0-HD-BTM.png"/>
          <p:cNvPicPr/>
          <p:nvPr/>
        </p:nvPicPr>
        <p:blipFill>
          <a:blip r:embed="rId3"/>
          <a:stretch/>
        </p:blipFill>
        <p:spPr>
          <a:xfrm>
            <a:off x="0" y="4375080"/>
            <a:ext cx="12189600" cy="2480400"/>
          </a:xfrm>
          <a:prstGeom prst="rect">
            <a:avLst/>
          </a:prstGeom>
          <a:ln w="0">
            <a:noFill/>
          </a:ln>
        </p:spPr>
      </p:pic>
      <p:sp>
        <p:nvSpPr>
          <p:cNvPr id="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0" name="Picture 6" descr="C0-HD-TOP.png"/>
          <p:cNvPicPr/>
          <p:nvPr/>
        </p:nvPicPr>
        <p:blipFill>
          <a:blip r:embed="rId2"/>
          <a:stretch/>
        </p:blipFill>
        <p:spPr>
          <a:xfrm>
            <a:off x="0" y="0"/>
            <a:ext cx="12189600" cy="1438920"/>
          </a:xfrm>
          <a:prstGeom prst="rect">
            <a:avLst/>
          </a:prstGeom>
          <a:ln w="0">
            <a:noFill/>
          </a:ln>
        </p:spPr>
      </p:pic>
      <p:pic>
        <p:nvPicPr>
          <p:cNvPr id="41" name="Picture 8" descr="C0-HD-BTM.png"/>
          <p:cNvPicPr/>
          <p:nvPr/>
        </p:nvPicPr>
        <p:blipFill>
          <a:blip r:embed="rId3"/>
          <a:stretch/>
        </p:blipFill>
        <p:spPr>
          <a:xfrm>
            <a:off x="0" y="4375080"/>
            <a:ext cx="12189600" cy="2480400"/>
          </a:xfrm>
          <a:prstGeom prst="rect">
            <a:avLst/>
          </a:prstGeom>
          <a:ln w="0">
            <a:noFill/>
          </a:ln>
        </p:spPr>
      </p:pic>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80" name="Picture 6" descr="C0-HD-TOP.png"/>
          <p:cNvPicPr/>
          <p:nvPr/>
        </p:nvPicPr>
        <p:blipFill>
          <a:blip r:embed="rId2"/>
          <a:stretch/>
        </p:blipFill>
        <p:spPr>
          <a:xfrm>
            <a:off x="0" y="0"/>
            <a:ext cx="12189600" cy="1438920"/>
          </a:xfrm>
          <a:prstGeom prst="rect">
            <a:avLst/>
          </a:prstGeom>
          <a:ln w="0">
            <a:noFill/>
          </a:ln>
        </p:spPr>
      </p:pic>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19" name="Picture 6" descr="C0-HD-TOP.png"/>
          <p:cNvPicPr/>
          <p:nvPr/>
        </p:nvPicPr>
        <p:blipFill>
          <a:blip r:embed="rId2"/>
          <a:stretch/>
        </p:blipFill>
        <p:spPr>
          <a:xfrm>
            <a:off x="0" y="0"/>
            <a:ext cx="12189600" cy="1438920"/>
          </a:xfrm>
          <a:prstGeom prst="rect">
            <a:avLst/>
          </a:prstGeom>
          <a:ln w="0">
            <a:noFill/>
          </a:ln>
        </p:spPr>
      </p:pic>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121"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58" name="Picture 6" descr="C0-HD-TOP.png"/>
          <p:cNvPicPr/>
          <p:nvPr/>
        </p:nvPicPr>
        <p:blipFill>
          <a:blip r:embed="rId2"/>
          <a:stretch/>
        </p:blipFill>
        <p:spPr>
          <a:xfrm>
            <a:off x="0" y="0"/>
            <a:ext cx="12189600" cy="1438920"/>
          </a:xfrm>
          <a:prstGeom prst="rect">
            <a:avLst/>
          </a:prstGeom>
          <a:ln w="0">
            <a:noFill/>
          </a:ln>
        </p:spPr>
      </p:pic>
      <p:sp>
        <p:nvSpPr>
          <p:cNvPr id="159"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60" name="PlaceHolder 2"/>
          <p:cNvSpPr>
            <a:spLocks noGrp="1"/>
          </p:cNvSpPr>
          <p:nvPr>
            <p:ph type="body"/>
          </p:nvPr>
        </p:nvSpPr>
        <p:spPr>
          <a:xfrm>
            <a:off x="60948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161" name="PlaceHolder 3"/>
          <p:cNvSpPr>
            <a:spLocks noGrp="1"/>
          </p:cNvSpPr>
          <p:nvPr>
            <p:ph type="body"/>
          </p:nvPr>
        </p:nvSpPr>
        <p:spPr>
          <a:xfrm>
            <a:off x="6231960" y="1604520"/>
            <a:ext cx="5353920" cy="397692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ffffff"/>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ffffff"/>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ffffff"/>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ffffff"/>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ffffff"/>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ffffff"/>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198" name="Picture 6" descr="C0-HD-TOP.png"/>
          <p:cNvPicPr/>
          <p:nvPr/>
        </p:nvPicPr>
        <p:blipFill>
          <a:blip r:embed="rId2"/>
          <a:stretch/>
        </p:blipFill>
        <p:spPr>
          <a:xfrm>
            <a:off x="0" y="0"/>
            <a:ext cx="12189600" cy="1438920"/>
          </a:xfrm>
          <a:prstGeom prst="rect">
            <a:avLst/>
          </a:prstGeom>
          <a:ln w="0">
            <a:noFill/>
          </a:ln>
        </p:spPr>
      </p:pic>
      <p:sp>
        <p:nvSpPr>
          <p:cNvPr id="19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00"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37" name="Picture 6" descr="C0-HD-TOP.png"/>
          <p:cNvPicPr/>
          <p:nvPr/>
        </p:nvPicPr>
        <p:blipFill>
          <a:blip r:embed="rId2"/>
          <a:stretch/>
        </p:blipFill>
        <p:spPr>
          <a:xfrm>
            <a:off x="0" y="0"/>
            <a:ext cx="12189600" cy="1438920"/>
          </a:xfrm>
          <a:prstGeom prst="rect">
            <a:avLst/>
          </a:prstGeom>
          <a:ln w="0">
            <a:noFill/>
          </a:ln>
        </p:spPr>
      </p:pic>
      <p:sp>
        <p:nvSpPr>
          <p:cNvPr id="238" name="PlaceHolder 1"/>
          <p:cNvSpPr>
            <a:spLocks noGrp="1"/>
          </p:cNvSpPr>
          <p:nvPr>
            <p:ph type="title"/>
          </p:nvPr>
        </p:nvSpPr>
        <p:spPr>
          <a:xfrm>
            <a:off x="609480" y="273600"/>
            <a:ext cx="10972080" cy="114444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23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276" name="Picture 6" descr="C0-HD-TOP.png"/>
          <p:cNvPicPr/>
          <p:nvPr/>
        </p:nvPicPr>
        <p:blipFill>
          <a:blip r:embed="rId2"/>
          <a:stretch/>
        </p:blipFill>
        <p:spPr>
          <a:xfrm>
            <a:off x="0" y="0"/>
            <a:ext cx="12189600" cy="1438920"/>
          </a:xfrm>
          <a:prstGeom prst="rect">
            <a:avLst/>
          </a:prstGeom>
          <a:ln w="0">
            <a:noFill/>
          </a:ln>
        </p:spPr>
      </p:pic>
      <p:pic>
        <p:nvPicPr>
          <p:cNvPr id="277" name="Picture 7" descr="C0-HD-BTM.png"/>
          <p:cNvPicPr/>
          <p:nvPr/>
        </p:nvPicPr>
        <p:blipFill>
          <a:blip r:embed="rId3"/>
          <a:stretch/>
        </p:blipFill>
        <p:spPr>
          <a:xfrm>
            <a:off x="0" y="4375080"/>
            <a:ext cx="12189600" cy="2480400"/>
          </a:xfrm>
          <a:prstGeom prst="rect">
            <a:avLst/>
          </a:prstGeom>
          <a:ln w="0">
            <a:noFill/>
          </a:ln>
        </p:spPr>
      </p:pic>
      <p:sp>
        <p:nvSpPr>
          <p:cNvPr id="2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US" sz="4400" spc="-1" strike="noStrike">
                <a:latin typeface="Arial"/>
              </a:rPr>
              <a:t>Click to edit the title text format</a:t>
            </a:r>
            <a:endParaRPr b="0" lang="en-US" sz="4400" spc="-1" strike="noStrike">
              <a:latin typeface="Arial"/>
            </a:endParaRPr>
          </a:p>
        </p:txBody>
      </p:sp>
      <p:sp>
        <p:nvSpPr>
          <p:cNvPr id="279" name="PlaceHolder 2"/>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ffffff"/>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ffffff"/>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ffffff"/>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ffffff"/>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ffffff"/>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ffffff"/>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12.tif"/><Relationship Id="rId2" Type="http://schemas.openxmlformats.org/officeDocument/2006/relationships/image" Target="../media/image13.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0.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1.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02.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3.xml"/>
</Relationships>
</file>

<file path=ppt/slides/_rels/slide104.xml.rels><?xml version="1.0" encoding="UTF-8"?>
<Relationships xmlns="http://schemas.openxmlformats.org/package/2006/relationships"><Relationship Id="rId1" Type="http://schemas.openxmlformats.org/officeDocument/2006/relationships/image" Target="../media/image89.png"/><Relationship Id="rId2" Type="http://schemas.openxmlformats.org/officeDocument/2006/relationships/image" Target="../media/image90.png"/><Relationship Id="rId3" Type="http://schemas.openxmlformats.org/officeDocument/2006/relationships/slideLayout" Target="../slideLayouts/slideLayout25.xml"/>
</Relationships>
</file>

<file path=ppt/slides/_rels/slide105.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25.xml"/><Relationship Id="rId5" Type="http://schemas.openxmlformats.org/officeDocument/2006/relationships/notesSlide" Target="../notesSlides/notesSlide10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7.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61.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0.xml"/>
</Relationships>
</file>

<file path=ppt/slides/_rels/slide111.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Relationship Id="rId3" Type="http://schemas.openxmlformats.org/officeDocument/2006/relationships/notesSlide" Target="../notesSlides/notesSlide111.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4.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5.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6.xml"/>
</Relationships>
</file>

<file path=ppt/slides/_rels/slide117.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25.xml"/><Relationship Id="rId3" Type="http://schemas.openxmlformats.org/officeDocument/2006/relationships/notesSlide" Target="../notesSlides/notesSlide117.xml"/>
</Relationships>
</file>

<file path=ppt/slides/_rels/slide118.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25.xml"/><Relationship Id="rId3" Type="http://schemas.openxmlformats.org/officeDocument/2006/relationships/notesSlide" Target="../notesSlides/notesSlide118.xml"/>
</Relationships>
</file>

<file path=ppt/slides/_rels/slide119.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25.xml"/><Relationship Id="rId3" Type="http://schemas.openxmlformats.org/officeDocument/2006/relationships/notesSlide" Target="../notesSlides/notesSlide119.xml"/>
</Relationships>
</file>

<file path=ppt/slides/_rels/slide1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slideLayout" Target="../slideLayouts/slideLayout61.xml"/><Relationship Id="rId5" Type="http://schemas.openxmlformats.org/officeDocument/2006/relationships/notesSlide" Target="../notesSlides/notesSlide12.xml"/>
</Relationships>
</file>

<file path=ppt/slides/_rels/slide120.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25.xml"/><Relationship Id="rId3" Type="http://schemas.openxmlformats.org/officeDocument/2006/relationships/notesSlide" Target="../notesSlides/notesSlide120.xml"/>
</Relationships>
</file>

<file path=ppt/slides/_rels/slide121.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Relationship Id="rId3" Type="http://schemas.openxmlformats.org/officeDocument/2006/relationships/notesSlide" Target="../notesSlides/notesSlide121.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2.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4.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5.xml"/>
</Relationships>
</file>

<file path=ppt/slides/_rels/slide126.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25.xml"/><Relationship Id="rId3" Type="http://schemas.openxmlformats.org/officeDocument/2006/relationships/notesSlide" Target="../notesSlides/notesSlide126.xml"/>
</Relationships>
</file>

<file path=ppt/slides/_rels/slide12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25.xml"/><Relationship Id="rId3" Type="http://schemas.openxmlformats.org/officeDocument/2006/relationships/notesSlide" Target="../notesSlides/notesSlide127.xml"/>
</Relationships>
</file>

<file path=ppt/slides/_rels/slide128.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25.xml"/><Relationship Id="rId3" Type="http://schemas.openxmlformats.org/officeDocument/2006/relationships/notesSlide" Target="../notesSlides/notesSlide128.xml"/>
</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9.xml"/>
</Relationships>
</file>

<file path=ppt/slides/_rels/slide13.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slideLayout" Target="../slideLayouts/slideLayout61.xml"/><Relationship Id="rId5" Type="http://schemas.openxmlformats.org/officeDocument/2006/relationships/notesSlide" Target="../notesSlides/notesSlide13.xml"/>
</Relationships>
</file>

<file path=ppt/slides/_rels/slide130.xml.rels><?xml version="1.0" encoding="UTF-8"?>
<Relationships xmlns="http://schemas.openxmlformats.org/package/2006/relationships"><Relationship Id="rId1" Type="http://schemas.openxmlformats.org/officeDocument/2006/relationships/image" Target="../media/image103.png"/><Relationship Id="rId2" Type="http://schemas.openxmlformats.org/officeDocument/2006/relationships/slideLayout" Target="../slideLayouts/slideLayout13.xml"/><Relationship Id="rId3" Type="http://schemas.openxmlformats.org/officeDocument/2006/relationships/notesSlide" Target="../notesSlides/notesSlide130.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1.xml"/>
</Relationships>
</file>

<file path=ppt/slides/_rels/slide132.xml.rels><?xml version="1.0" encoding="UTF-8"?>
<Relationships xmlns="http://schemas.openxmlformats.org/package/2006/relationships"><Relationship Id="rId1" Type="http://schemas.openxmlformats.org/officeDocument/2006/relationships/image" Target="../media/image104.tif"/><Relationship Id="rId2" Type="http://schemas.openxmlformats.org/officeDocument/2006/relationships/image" Target="../media/image105.tif"/><Relationship Id="rId3" Type="http://schemas.openxmlformats.org/officeDocument/2006/relationships/image" Target="../media/image106.tif"/><Relationship Id="rId4" Type="http://schemas.openxmlformats.org/officeDocument/2006/relationships/slideLayout" Target="../slideLayouts/slideLayout25.xml"/><Relationship Id="rId5" Type="http://schemas.openxmlformats.org/officeDocument/2006/relationships/notesSlide" Target="../notesSlides/notesSlide132.xml"/>
</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3.xml"/>
</Relationships>
</file>

<file path=ppt/slides/_rels/slide134.xml.rels><?xml version="1.0" encoding="UTF-8"?>
<Relationships xmlns="http://schemas.openxmlformats.org/package/2006/relationships"><Relationship Id="rId1" Type="http://schemas.openxmlformats.org/officeDocument/2006/relationships/image" Target="../media/image107.png"/><Relationship Id="rId2" Type="http://schemas.openxmlformats.org/officeDocument/2006/relationships/image" Target="../media/image108.png"/><Relationship Id="rId3" Type="http://schemas.openxmlformats.org/officeDocument/2006/relationships/slideLayout" Target="../slideLayouts/slideLayout25.xml"/><Relationship Id="rId4" Type="http://schemas.openxmlformats.org/officeDocument/2006/relationships/notesSlide" Target="../notesSlides/notesSlide134.xml"/>
</Relationships>
</file>

<file path=ppt/slides/_rels/slide135.xml.rels><?xml version="1.0" encoding="UTF-8"?>
<Relationships xmlns="http://schemas.openxmlformats.org/package/2006/relationships"><Relationship Id="rId1" Type="http://schemas.openxmlformats.org/officeDocument/2006/relationships/image" Target="../media/image109.png"/><Relationship Id="rId2" Type="http://schemas.openxmlformats.org/officeDocument/2006/relationships/slideLayout" Target="../slideLayouts/slideLayout13.xml"/><Relationship Id="rId3" Type="http://schemas.openxmlformats.org/officeDocument/2006/relationships/notesSlide" Target="../notesSlides/notesSlide135.xml"/>
</Relationships>
</file>

<file path=ppt/slides/_rels/slide136.xml.rels><?xml version="1.0" encoding="UTF-8"?>
<Relationships xmlns="http://schemas.openxmlformats.org/package/2006/relationships"><Relationship Id="rId1" Type="http://schemas.openxmlformats.org/officeDocument/2006/relationships/hyperlink" Target="https://pip.pypa.io/en/stable/" TargetMode="External"/><Relationship Id="rId2" Type="http://schemas.openxmlformats.org/officeDocument/2006/relationships/slideLayout" Target="../slideLayouts/slideLayout25.xml"/>
</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7.xml"/>
</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8.xml"/>
</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9.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61.xml"/><Relationship Id="rId6" Type="http://schemas.openxmlformats.org/officeDocument/2006/relationships/notesSlide" Target="../notesSlides/notesSlide14.xml"/>
</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0.xml"/>
</Relationships>
</file>

<file path=ppt/slides/_rels/slide141.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3.xml"/><Relationship Id="rId3" Type="http://schemas.openxmlformats.org/officeDocument/2006/relationships/notesSlide" Target="../notesSlides/notesSlide141.xml"/>
</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3.xml"/>
</Relationships>
</file>

<file path=ppt/slides/_rels/slide144.xml.rels><?xml version="1.0" encoding="UTF-8"?>
<Relationships xmlns="http://schemas.openxmlformats.org/package/2006/relationships"><Relationship Id="rId1" Type="http://schemas.openxmlformats.org/officeDocument/2006/relationships/slideLayout" Target="../slideLayouts/slideLayout85.xml"/>
</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5.xml"/>
</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6.xml"/>
</Relationships>
</file>

<file path=ppt/slides/_rels/slide147.xml.rels><?xml version="1.0" encoding="UTF-8"?>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47.xml"/>
</Relationships>
</file>

<file path=ppt/slides/_rels/slide148.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3.xml"/><Relationship Id="rId3" Type="http://schemas.openxmlformats.org/officeDocument/2006/relationships/notesSlide" Target="../notesSlides/notesSlide148.xml"/>
</Relationships>
</file>

<file path=ppt/slides/_rels/slide149.xml.rels><?xml version="1.0" encoding="UTF-8"?>
<Relationships xmlns="http://schemas.openxmlformats.org/package/2006/relationships"><Relationship Id="rId1" Type="http://schemas.openxmlformats.org/officeDocument/2006/relationships/hyperlink" Target="https://docs.python.org/2/library/httplib.html" TargetMode="External"/><Relationship Id="rId2" Type="http://schemas.openxmlformats.org/officeDocument/2006/relationships/hyperlink" Target="https://docs.python.org/2/library/urllib.html" TargetMode="External"/><Relationship Id="rId3" Type="http://schemas.openxmlformats.org/officeDocument/2006/relationships/hyperlink" Target="http://docs.python-requests.org/en/master/" TargetMode="External"/><Relationship Id="rId4"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61.xml"/><Relationship Id="rId4" Type="http://schemas.openxmlformats.org/officeDocument/2006/relationships/notesSlide" Target="../notesSlides/notesSlide15.xml"/>
</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0.xml"/>
</Relationships>
</file>

<file path=ppt/slides/_rels/slide151.xml.rels><?xml version="1.0" encoding="UTF-8"?>
<Relationships xmlns="http://schemas.openxmlformats.org/package/2006/relationships"><Relationship Id="rId1" Type="http://schemas.openxmlformats.org/officeDocument/2006/relationships/hyperlink" Target="https://github.com/psf/requests/blob/master/requests/status_codes.py" TargetMode="External"/><Relationship Id="rId2" Type="http://schemas.openxmlformats.org/officeDocument/2006/relationships/slideLayout" Target="../slideLayouts/slideLayout25.xml"/><Relationship Id="rId3" Type="http://schemas.openxmlformats.org/officeDocument/2006/relationships/notesSlide" Target="../notesSlides/notesSlide151.xml"/>
</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2.xml"/>
</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3.xml"/>
</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4.xml"/>
</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6.xml.rels><?xml version="1.0" encoding="UTF-8"?>
<Relationships xmlns="http://schemas.openxmlformats.org/package/2006/relationships"><Relationship Id="rId1" Type="http://schemas.openxmlformats.org/officeDocument/2006/relationships/image" Target="../media/image112.tif"/><Relationship Id="rId2" Type="http://schemas.openxmlformats.org/officeDocument/2006/relationships/image" Target="../media/image113.tif"/><Relationship Id="rId3" Type="http://schemas.openxmlformats.org/officeDocument/2006/relationships/slideLayout" Target="../slideLayouts/slideLayout25.xml"/><Relationship Id="rId4" Type="http://schemas.openxmlformats.org/officeDocument/2006/relationships/notesSlide" Target="../notesSlides/notesSlide156.xml"/>
</Relationships>
</file>

<file path=ppt/slides/_rels/slide157.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85.xml"/><Relationship Id="rId3" Type="http://schemas.openxmlformats.org/officeDocument/2006/relationships/notesSlide" Target="../notesSlides/notesSlide157.xml"/>
</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0.xml"/>
</Relationships>
</file>

<file path=ppt/slides/_rels/slide161.xml.rels><?xml version="1.0" encoding="UTF-8"?>
<Relationships xmlns="http://schemas.openxmlformats.org/package/2006/relationships"><Relationship Id="rId1" Type="http://schemas.openxmlformats.org/officeDocument/2006/relationships/image" Target="../media/image115.tif"/><Relationship Id="rId2" Type="http://schemas.openxmlformats.org/officeDocument/2006/relationships/slideLayout" Target="../slideLayouts/slideLayout25.xml"/><Relationship Id="rId3" Type="http://schemas.openxmlformats.org/officeDocument/2006/relationships/notesSlide" Target="../notesSlides/notesSlide161.xml"/>
</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2.xml"/>
</Relationships>
</file>

<file path=ppt/slides/_rels/slide163.xml.rels><?xml version="1.0" encoding="UTF-8"?>
<Relationships xmlns="http://schemas.openxmlformats.org/package/2006/relationships"><Relationship Id="rId1" Type="http://schemas.openxmlformats.org/officeDocument/2006/relationships/image" Target="../media/image116.png"/><Relationship Id="rId2" Type="http://schemas.openxmlformats.org/officeDocument/2006/relationships/slideLayout" Target="../slideLayouts/slideLayout13.xml"/><Relationship Id="rId3" Type="http://schemas.openxmlformats.org/officeDocument/2006/relationships/notesSlide" Target="../notesSlides/notesSlide163.xml"/>
</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hyperlink" Target="mailto:michael.fischer@arcticwolf.com" TargetMode="External"/><Relationship Id="rId2" Type="http://schemas.openxmlformats.org/officeDocument/2006/relationships/hyperlink" Target="https://arcticwolf.com/" TargetMode="External"/><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5.xml"/><Relationship Id="rId4"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25.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slideLayout" Target="../slideLayouts/slideLayout52.xml"/>
</Relationships>
</file>

<file path=ppt/slides/_rels/slide46.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52.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48.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52.xml"/><Relationship Id="rId4"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37.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52.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2.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52.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hyperlink" Target="https://www.python.org/dev/peps/pep-0636/" TargetMode="External"/><Relationship Id="rId2" Type="http://schemas.openxmlformats.org/officeDocument/2006/relationships/image" Target="../media/image55.png"/><Relationship Id="rId3" Type="http://schemas.openxmlformats.org/officeDocument/2006/relationships/slideLayout" Target="../slideLayouts/slideLayout52.xml"/><Relationship Id="rId4"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6.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5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slideLayout" Target="../slideLayouts/slideLayout52.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0.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slideLayout" Target="../slideLayouts/slideLayout52.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2.xml.rels><?xml version="1.0" encoding="UTF-8"?>
<Relationships xmlns="http://schemas.openxmlformats.org/package/2006/relationships"><Relationship Id="rId1" Type="http://schemas.openxmlformats.org/officeDocument/2006/relationships/hyperlink" Target="https://docs.python.org/3.7/library/stdtypes.html#string-methods" TargetMode="External"/><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25.xml"/><Relationship Id="rId6"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hyperlink" Target="https://docs.python.org/3.4/library/string.html" TargetMode="External"/><Relationship Id="rId2" Type="http://schemas.openxmlformats.org/officeDocument/2006/relationships/image" Target="../media/image65.png"/><Relationship Id="rId3" Type="http://schemas.openxmlformats.org/officeDocument/2006/relationships/slideLayout" Target="../slideLayouts/slideLayout25.xml"/><Relationship Id="rId4"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8.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slideLayout" Target="../slideLayouts/slideLayout25.xml"/><Relationship Id="rId5"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slideLayout" Target="../slideLayouts/slideLayout25.xml"/><Relationship Id="rId6"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71.xml.rels><?xml version="1.0" encoding="UTF-8"?>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73.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52.xml"/><Relationship Id="rId3"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52.xml"/><Relationship Id="rId3" Type="http://schemas.openxmlformats.org/officeDocument/2006/relationships/notesSlide" Target="../notesSlides/notesSlide74.xml"/>
</Relationships>
</file>

<file path=ppt/slides/_rels/slide75.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52.xml"/><Relationship Id="rId3"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image" Target="../media/image77.png"/><Relationship Id="rId2" Type="http://schemas.openxmlformats.org/officeDocument/2006/relationships/slideLayout" Target="../slideLayouts/slideLayout52.xml"/>
</Relationships>
</file>

<file path=ppt/slides/_rels/slide7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52.xml"/>
</Relationships>
</file>

<file path=ppt/slides/_rels/slide7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52.xml"/><Relationship Id="rId3" Type="http://schemas.openxmlformats.org/officeDocument/2006/relationships/notesSlide" Target="../notesSlides/notesSlide78.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7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52.xml"/>
</Relationships>
</file>

<file path=ppt/slides/_rels/slide8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5.xml"/>
</Relationships>
</file>

<file path=ppt/slides/_rels/slide81.xml.rels><?xml version="1.0" encoding="UTF-8"?>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13.xml"/><Relationship Id="rId3" Type="http://schemas.openxmlformats.org/officeDocument/2006/relationships/notesSlide" Target="../notesSlides/notesSlide81.xml"/>
</Relationships>
</file>

<file path=ppt/slides/_rels/slide82.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5.xml"/><Relationship Id="rId3" Type="http://schemas.openxmlformats.org/officeDocument/2006/relationships/notesSlide" Target="../notesSlides/notesSlide82.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5.xml"/>
</Relationships>
</file>

<file path=ppt/slides/_rels/slide8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Relationship Id="rId3" Type="http://schemas.openxmlformats.org/officeDocument/2006/relationships/notesSlide" Target="../notesSlides/notesSlide86.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7.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
</Relationships>
</file>

<file path=ppt/slides/_rels/slide89.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hyperlink" Target="https://saintcon.org/hackerschallenge/#precon" TargetMode="External"/><Relationship Id="rId3" Type="http://schemas.openxmlformats.org/officeDocument/2006/relationships/hyperlink" Target="https://saintcon.org/hackerschallenge/#precon" TargetMode="External"/><Relationship Id="rId4" Type="http://schemas.openxmlformats.org/officeDocument/2006/relationships/hyperlink" Target="https://saintcon.org/hackerschallenge/#precon" TargetMode="External"/><Relationship Id="rId5" Type="http://schemas.openxmlformats.org/officeDocument/2006/relationships/hyperlink" Target="https://saintcon.org/hackerschallenge/#precon" TargetMode="External"/><Relationship Id="rId6" Type="http://schemas.openxmlformats.org/officeDocument/2006/relationships/hyperlink" Target="https://saintcon.org/hackerschallenge/#precon" TargetMode="External"/><Relationship Id="rId7" Type="http://schemas.openxmlformats.org/officeDocument/2006/relationships/hyperlink" Target="https://saintcon.org/hackerschallenge/#precon" TargetMode="External"/><Relationship Id="rId8" Type="http://schemas.openxmlformats.org/officeDocument/2006/relationships/slideLayout" Target="../slideLayouts/slideLayout25.xml"/>
</Relationships>
</file>

<file path=ppt/slides/_rels/slide90.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5.xml"/><Relationship Id="rId3" Type="http://schemas.openxmlformats.org/officeDocument/2006/relationships/notesSlide" Target="../notesSlides/notesSlide90.xml"/>
</Relationships>
</file>

<file path=ppt/slides/_rels/slide91.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5.xml"/><Relationship Id="rId3" Type="http://schemas.openxmlformats.org/officeDocument/2006/relationships/notesSlide" Target="../notesSlides/notesSlide91.xml"/>
</Relationships>
</file>

<file path=ppt/slides/_rels/slide92.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25.xml"/><Relationship Id="rId3" Type="http://schemas.openxmlformats.org/officeDocument/2006/relationships/notesSlide" Target="../notesSlides/notesSlide92.xml"/>
</Relationships>
</file>

<file path=ppt/slides/_rels/slide93.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slideLayout" Target="../slideLayouts/slideLayout25.xml"/><Relationship Id="rId3" Type="http://schemas.openxmlformats.org/officeDocument/2006/relationships/notesSlide" Target="../notesSlides/notesSlide9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4.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5.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6.xml"/>
</Relationships>
</file>

<file path=ppt/slides/_rels/slide97.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7.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8.xml"/>
</Relationships>
</file>

<file path=ppt/slides/_rels/slide99.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itle 1"/>
          <p:cNvSpPr/>
          <p:nvPr/>
        </p:nvSpPr>
        <p:spPr>
          <a:xfrm>
            <a:off x="1371600" y="1803240"/>
            <a:ext cx="9446400" cy="182268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0" lang="en-US" sz="6000" spc="-1" strike="noStrike" cap="all">
                <a:solidFill>
                  <a:srgbClr val="ffffff"/>
                </a:solidFill>
                <a:latin typeface="Century Gothic"/>
                <a:ea typeface="DejaVu Sans"/>
              </a:rPr>
              <a:t>One day of python</a:t>
            </a:r>
            <a:endParaRPr b="0" lang="en-US" sz="6000" spc="-1" strike="noStrike">
              <a:latin typeface="Arial"/>
            </a:endParaRPr>
          </a:p>
        </p:txBody>
      </p:sp>
      <p:sp>
        <p:nvSpPr>
          <p:cNvPr id="323" name="Subtitle 2"/>
          <p:cNvSpPr/>
          <p:nvPr/>
        </p:nvSpPr>
        <p:spPr>
          <a:xfrm>
            <a:off x="1371600" y="3632040"/>
            <a:ext cx="9446400" cy="68328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2000" spc="-1" strike="noStrike">
                <a:solidFill>
                  <a:srgbClr val="ffffff"/>
                </a:solidFill>
                <a:latin typeface="Century Gothic"/>
                <a:ea typeface="DejaVu Sans"/>
              </a:rPr>
              <a:t>Saintcon 2022</a:t>
            </a:r>
            <a:endParaRPr b="0" lang="en-US" sz="2000" spc="-1" strike="noStrike">
              <a:latin typeface="Arial"/>
            </a:endParaRPr>
          </a:p>
        </p:txBody>
      </p:sp>
      <p:pic>
        <p:nvPicPr>
          <p:cNvPr id="324" name="Picture 5" descr=""/>
          <p:cNvPicPr/>
          <p:nvPr/>
        </p:nvPicPr>
        <p:blipFill>
          <a:blip r:embed="rId1"/>
          <a:stretch/>
        </p:blipFill>
        <p:spPr>
          <a:xfrm>
            <a:off x="1873800" y="4819680"/>
            <a:ext cx="3680640" cy="1038960"/>
          </a:xfrm>
          <a:prstGeom prst="rect">
            <a:avLst/>
          </a:prstGeom>
          <a:ln w="0">
            <a:noFill/>
          </a:ln>
        </p:spPr>
      </p:pic>
      <p:pic>
        <p:nvPicPr>
          <p:cNvPr id="325" name="Picture 1" descr=""/>
          <p:cNvPicPr/>
          <p:nvPr/>
        </p:nvPicPr>
        <p:blipFill>
          <a:blip r:embed="rId2"/>
          <a:stretch/>
        </p:blipFill>
        <p:spPr>
          <a:xfrm>
            <a:off x="10006920" y="5981040"/>
            <a:ext cx="1904040" cy="64656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346" name="Picture 18" descr=""/>
          <p:cNvPicPr/>
          <p:nvPr/>
        </p:nvPicPr>
        <p:blipFill>
          <a:blip r:embed="rId1"/>
          <a:stretch/>
        </p:blipFill>
        <p:spPr>
          <a:xfrm>
            <a:off x="0" y="0"/>
            <a:ext cx="12189600" cy="1438920"/>
          </a:xfrm>
          <a:prstGeom prst="rect">
            <a:avLst/>
          </a:prstGeom>
          <a:ln w="0">
            <a:noFill/>
          </a:ln>
        </p:spPr>
      </p:pic>
      <p:sp>
        <p:nvSpPr>
          <p:cNvPr id="347"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348"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1</a:t>
            </a:r>
            <a:endParaRPr b="0" lang="en-US" sz="4000" spc="-1" strike="noStrike">
              <a:latin typeface="Arial"/>
            </a:endParaRPr>
          </a:p>
        </p:txBody>
      </p:sp>
      <p:sp>
        <p:nvSpPr>
          <p:cNvPr id="349"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350"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Start your engines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Swap Revisited</a:t>
            </a:r>
            <a:endParaRPr b="0" lang="en-US" sz="4000" spc="-1" strike="noStrike">
              <a:latin typeface="Arial"/>
            </a:endParaRPr>
          </a:p>
        </p:txBody>
      </p:sp>
      <p:sp>
        <p:nvSpPr>
          <p:cNvPr id="633"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34" name="Rectangle 3"/>
          <p:cNvSpPr/>
          <p:nvPr/>
        </p:nvSpPr>
        <p:spPr>
          <a:xfrm>
            <a:off x="819000" y="2194560"/>
            <a:ext cx="6093360" cy="4478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Okay this version works but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we will see it is rather silly</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in a second.</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b = a ^ b</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 b</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x, y = swap(x, y)</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y)      </a:t>
            </a:r>
            <a:endParaRPr b="0" lang="en-US" sz="1800" spc="-1" strike="noStrike">
              <a:latin typeface="Arial"/>
            </a:endParaRPr>
          </a:p>
          <a:p>
            <a:pPr>
              <a:lnSpc>
                <a:spcPct val="100000"/>
              </a:lnSpc>
              <a:buNone/>
            </a:pPr>
            <a:br>
              <a:rPr sz="1800"/>
            </a:br>
            <a:endParaRPr b="0" lang="en-US" sz="1800" spc="-1" strike="noStrike">
              <a:latin typeface="Arial"/>
            </a:endParaRPr>
          </a:p>
        </p:txBody>
      </p:sp>
      <p:sp>
        <p:nvSpPr>
          <p:cNvPr id="635" name="Rectangle 4"/>
          <p:cNvSpPr/>
          <p:nvPr/>
        </p:nvSpPr>
        <p:spPr>
          <a:xfrm>
            <a:off x="7201080" y="2274840"/>
            <a:ext cx="430272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Better way</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b, a</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x, y = swap(x, y)</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(x,y)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childTnLst>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6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Classes in a nutshell</a:t>
            </a:r>
            <a:endParaRPr b="0" lang="en-US" sz="4000" spc="-1" strike="noStrike">
              <a:latin typeface="Arial"/>
            </a:endParaRPr>
          </a:p>
        </p:txBody>
      </p:sp>
      <p:sp>
        <p:nvSpPr>
          <p:cNvPr id="63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class is a template for putting together objects within Python.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Objects have attributes and functionality associated with it.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 are defined by the *class* keyword followed by the name of the       class and a colon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By convention, class names start with an uppercase name.</a:t>
            </a: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itle 1"/>
          <p:cNvSpPr/>
          <p:nvPr/>
        </p:nvSpPr>
        <p:spPr>
          <a:xfrm>
            <a:off x="2895480" y="764280"/>
            <a:ext cx="8607960" cy="1290600"/>
          </a:xfrm>
          <a:prstGeom prst="rect">
            <a:avLst/>
          </a:prstGeom>
          <a:noFill/>
          <a:ln w="0">
            <a:noFill/>
          </a:ln>
        </p:spPr>
        <p:style>
          <a:lnRef idx="0"/>
          <a:fillRef idx="0"/>
          <a:effectRef idx="0"/>
          <a:fontRef idx="minor"/>
        </p:style>
      </p:sp>
      <p:sp>
        <p:nvSpPr>
          <p:cNvPr id="639" name="Rectangle 3"/>
          <p:cNvSpPr/>
          <p:nvPr/>
        </p:nvSpPr>
        <p:spPr>
          <a:xfrm>
            <a:off x="895320" y="2429280"/>
            <a:ext cx="3998160" cy="42044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class</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Point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instantiating an object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point = Point()</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(point.x, point.y)</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prints 0, 0</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point.x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point.y = </a:t>
            </a:r>
            <a:r>
              <a:rPr b="0" lang="en-US" sz="1800" spc="-1" strike="noStrike">
                <a:solidFill>
                  <a:srgbClr val="b5cea8"/>
                </a:solidFill>
                <a:latin typeface="Menlo"/>
                <a:ea typeface="DejaVu Sans"/>
              </a:rPr>
              <a:t>7</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(point.x, point.y)</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prints 5, 7</a:t>
            </a:r>
            <a:endParaRPr b="0" lang="en-US" sz="1800" spc="-1" strike="noStrike">
              <a:latin typeface="Arial"/>
            </a:endParaRPr>
          </a:p>
          <a:p>
            <a:pPr>
              <a:lnSpc>
                <a:spcPct val="100000"/>
              </a:lnSpc>
              <a:buNone/>
            </a:pPr>
            <a:br>
              <a:rPr sz="1800"/>
            </a:br>
            <a:endParaRPr b="0" lang="en-US" sz="1800" spc="-1" strike="noStrike">
              <a:latin typeface="Arial"/>
            </a:endParaRPr>
          </a:p>
        </p:txBody>
      </p:sp>
      <p:sp>
        <p:nvSpPr>
          <p:cNvPr id="640" name="Rectangle 5"/>
          <p:cNvSpPr/>
          <p:nvPr/>
        </p:nvSpPr>
        <p:spPr>
          <a:xfrm>
            <a:off x="7296120" y="3629520"/>
            <a:ext cx="399816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__init__</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self</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self</a:t>
            </a:r>
            <a:r>
              <a:rPr b="0" lang="en-US" sz="1800" spc="-1" strike="noStrike">
                <a:solidFill>
                  <a:srgbClr val="d4d4d4"/>
                </a:solidFill>
                <a:latin typeface="Menlo"/>
                <a:ea typeface="DejaVu Sans"/>
              </a:rPr>
              <a:t>.x = x</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self</a:t>
            </a:r>
            <a:r>
              <a:rPr b="0" lang="en-US" sz="1800" spc="-1" strike="noStrike">
                <a:solidFill>
                  <a:srgbClr val="d4d4d4"/>
                </a:solidFill>
                <a:latin typeface="Menlo"/>
                <a:ea typeface="DejaVu Sans"/>
              </a:rPr>
              <a:t>.y = y</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1" name="Title 1_5"/>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Methods on Classes</a:t>
            </a:r>
            <a:endParaRPr b="0" lang="en-US" sz="4000" spc="-1" strike="noStrike">
              <a:latin typeface="Arial"/>
            </a:endParaRPr>
          </a:p>
        </p:txBody>
      </p:sp>
      <p:sp>
        <p:nvSpPr>
          <p:cNvPr id="642" name="Content Placeholder 2_1"/>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Instance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Accessed through an instance of the class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Access through the class name</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Typically used to create a factory</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Static Method</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Allows grouping of methods that are related to the purpose of the class</a:t>
            </a:r>
            <a:endParaRPr b="0" lang="en-US" sz="2200" spc="-1" strike="noStrike">
              <a:latin typeface="Arial"/>
            </a:endParaRPr>
          </a:p>
          <a:p>
            <a:pPr lvl="1" marL="432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My not be strictly necessary in Python.  </a:t>
            </a:r>
            <a:endParaRPr b="0" lang="en-US" sz="22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From an OO perspective static methods might need to be another class</a:t>
            </a:r>
            <a:endParaRPr b="0" lang="en-US" sz="2200" spc="-1" strike="noStrike">
              <a:latin typeface="Arial"/>
            </a:endParaRPr>
          </a:p>
          <a:p>
            <a:pPr lvl="2" marL="648000" indent="-215280">
              <a:lnSpc>
                <a:spcPct val="90000"/>
              </a:lnSpc>
              <a:spcBef>
                <a:spcPts val="1001"/>
              </a:spcBef>
              <a:buClr>
                <a:srgbClr val="ffffff"/>
              </a:buClr>
              <a:buSzPct val="45000"/>
              <a:buFont typeface="Wingdings" charset="2"/>
              <a:buChar char=""/>
            </a:pPr>
            <a:r>
              <a:rPr b="0" lang="en-US" sz="2200" spc="-1" strike="noStrike">
                <a:solidFill>
                  <a:srgbClr val="ffffff"/>
                </a:solidFill>
                <a:latin typeface="Century Gothic"/>
                <a:ea typeface="DejaVu Sans"/>
              </a:rPr>
              <a:t>Or perhaps a module</a:t>
            </a: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3" name="Title 1_6"/>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Instance Methods</a:t>
            </a:r>
            <a:endParaRPr b="0" lang="en-US" sz="4000" spc="-1" strike="noStrike">
              <a:latin typeface="Arial"/>
            </a:endParaRPr>
          </a:p>
        </p:txBody>
      </p:sp>
      <p:sp>
        <p:nvSpPr>
          <p:cNvPr id="644" name="Content Placeholder 2_3"/>
          <p:cNvSpPr/>
          <p:nvPr/>
        </p:nvSpPr>
        <p:spPr>
          <a:xfrm>
            <a:off x="685800" y="2194560"/>
            <a:ext cx="10818000" cy="4021560"/>
          </a:xfrm>
          <a:prstGeom prst="rect">
            <a:avLst/>
          </a:prstGeom>
          <a:noFill/>
          <a:ln w="0">
            <a:noFill/>
          </a:ln>
        </p:spPr>
        <p:style>
          <a:lnRef idx="0"/>
          <a:fillRef idx="0"/>
          <a:effectRef idx="0"/>
          <a:fontRef idx="minor"/>
        </p:style>
      </p:sp>
      <p:sp>
        <p:nvSpPr>
          <p:cNvPr id="645" name="Rectangle 3_0"/>
          <p:cNvSpPr/>
          <p:nvPr/>
        </p:nvSpPr>
        <p:spPr>
          <a:xfrm>
            <a:off x="4877640" y="2194560"/>
            <a:ext cx="6093360" cy="3654360"/>
          </a:xfrm>
          <a:prstGeom prst="rect">
            <a:avLst/>
          </a:prstGeom>
          <a:noFill/>
          <a:ln w="0">
            <a:noFill/>
          </a:ln>
        </p:spPr>
        <p:style>
          <a:lnRef idx="0"/>
          <a:fillRef idx="0"/>
          <a:effectRef idx="0"/>
          <a:fontRef idx="minor"/>
        </p:style>
      </p:sp>
      <p:pic>
        <p:nvPicPr>
          <p:cNvPr id="646" name="Picture 531" descr=""/>
          <p:cNvPicPr/>
          <p:nvPr/>
        </p:nvPicPr>
        <p:blipFill>
          <a:blip r:embed="rId1"/>
          <a:stretch/>
        </p:blipFill>
        <p:spPr>
          <a:xfrm>
            <a:off x="533880" y="1848240"/>
            <a:ext cx="3121920" cy="2493360"/>
          </a:xfrm>
          <a:prstGeom prst="rect">
            <a:avLst/>
          </a:prstGeom>
          <a:ln w="0">
            <a:noFill/>
          </a:ln>
        </p:spPr>
      </p:pic>
      <p:pic>
        <p:nvPicPr>
          <p:cNvPr id="647" name="Picture 532" descr=""/>
          <p:cNvPicPr/>
          <p:nvPr/>
        </p:nvPicPr>
        <p:blipFill>
          <a:blip r:embed="rId2"/>
          <a:stretch/>
        </p:blipFill>
        <p:spPr>
          <a:xfrm>
            <a:off x="5486400" y="3200400"/>
            <a:ext cx="2950560" cy="2026800"/>
          </a:xfrm>
          <a:prstGeom prst="rect">
            <a:avLst/>
          </a:prstGeom>
          <a:ln w="0">
            <a:noFill/>
          </a:ln>
        </p:spPr>
      </p:pic>
      <p:sp>
        <p:nvSpPr>
          <p:cNvPr id="648" name="TextBox 7_0"/>
          <p:cNvSpPr/>
          <p:nvPr/>
        </p:nvSpPr>
        <p:spPr>
          <a:xfrm>
            <a:off x="800280" y="1129320"/>
            <a:ext cx="2627280" cy="3899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25000" spc="-1" strike="noStrike">
                <a:solidFill>
                  <a:srgbClr val="ff0000"/>
                </a:solidFill>
                <a:latin typeface="Century Gothic"/>
                <a:ea typeface="DejaVu Sans"/>
              </a:rPr>
              <a:t>X</a:t>
            </a:r>
            <a:endParaRPr b="0" lang="en-US" sz="250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childTnLst>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6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itle 1_4"/>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INHERITANCE</a:t>
            </a:r>
            <a:endParaRPr b="0" lang="en-US" sz="4000" spc="-1" strike="noStrike">
              <a:latin typeface="Arial"/>
            </a:endParaRPr>
          </a:p>
        </p:txBody>
      </p:sp>
      <p:sp>
        <p:nvSpPr>
          <p:cNvPr id="650" name="Content Placeholder 2_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 not only allow you to place data and methods in proximity to each other.  But allows for deriving classes from others to gain functionality from other classes.</a:t>
            </a:r>
            <a:endParaRPr b="0" lang="en-US" sz="2200" spc="-1" strike="noStrike">
              <a:latin typeface="Arial"/>
            </a:endParaRPr>
          </a:p>
          <a:p>
            <a:pPr>
              <a:lnSpc>
                <a:spcPct val="90000"/>
              </a:lnSpc>
              <a:spcBef>
                <a:spcPts val="1001"/>
              </a:spcBef>
              <a:buNone/>
            </a:pPr>
            <a:endParaRPr b="0" lang="en-US" sz="2200" spc="-1" strike="noStrike">
              <a:latin typeface="Arial"/>
            </a:endParaRPr>
          </a:p>
        </p:txBody>
      </p:sp>
      <p:pic>
        <p:nvPicPr>
          <p:cNvPr id="651" name="Picture 536" descr=""/>
          <p:cNvPicPr/>
          <p:nvPr/>
        </p:nvPicPr>
        <p:blipFill>
          <a:blip r:embed="rId1"/>
          <a:stretch/>
        </p:blipFill>
        <p:spPr>
          <a:xfrm>
            <a:off x="228600" y="3333960"/>
            <a:ext cx="6065280" cy="3293640"/>
          </a:xfrm>
          <a:prstGeom prst="rect">
            <a:avLst/>
          </a:prstGeom>
          <a:ln w="0">
            <a:noFill/>
          </a:ln>
        </p:spPr>
      </p:pic>
      <p:pic>
        <p:nvPicPr>
          <p:cNvPr id="652" name="Picture 537" descr=""/>
          <p:cNvPicPr/>
          <p:nvPr/>
        </p:nvPicPr>
        <p:blipFill>
          <a:blip r:embed="rId2"/>
          <a:stretch/>
        </p:blipFill>
        <p:spPr>
          <a:xfrm>
            <a:off x="4943880" y="5409360"/>
            <a:ext cx="6484320" cy="532440"/>
          </a:xfrm>
          <a:prstGeom prst="rect">
            <a:avLst/>
          </a:prstGeom>
          <a:ln w="0">
            <a:noFill/>
          </a:ln>
        </p:spPr>
      </p:pic>
      <p:pic>
        <p:nvPicPr>
          <p:cNvPr id="653" name="Picture 538" descr=""/>
          <p:cNvPicPr/>
          <p:nvPr/>
        </p:nvPicPr>
        <p:blipFill>
          <a:blip r:embed="rId3"/>
          <a:stretch/>
        </p:blipFill>
        <p:spPr>
          <a:xfrm>
            <a:off x="6544080" y="3591360"/>
            <a:ext cx="5341320" cy="1207440"/>
          </a:xfrm>
          <a:prstGeom prst="rect">
            <a:avLst/>
          </a:prstGeom>
          <a:ln w="0">
            <a:noFill/>
          </a:ln>
        </p:spPr>
      </p:pic>
    </p:spTree>
  </p:cSld>
  <mc:AlternateContent>
    <mc:Choice Requires="p14">
      <p:transition spd="slow" p14:dur="2000"/>
    </mc:Choice>
    <mc:Fallback>
      <p:transition spd="slow"/>
    </mc:Fallback>
  </mc:AlternateContent>
  <p:timing>
    <p:tnLst>
      <p:par>
        <p:cTn id="59" dur="indefinite" restart="never" nodeType="tmRoot">
          <p:childTnLst>
            <p:seq>
              <p:cTn id="60" dur="indefinite" nodeType="mainSeq">
                <p:childTnLst>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65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6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4" name="Title 1_8"/>
          <p:cNvSpPr/>
          <p:nvPr/>
        </p:nvSpPr>
        <p:spPr>
          <a:xfrm>
            <a:off x="1024560" y="1124640"/>
            <a:ext cx="10143720" cy="2509200"/>
          </a:xfrm>
          <a:prstGeom prst="rect">
            <a:avLst/>
          </a:prstGeom>
          <a:noFill/>
          <a:ln w="0">
            <a:noFill/>
          </a:ln>
        </p:spPr>
        <p:style>
          <a:lnRef idx="0"/>
          <a:fillRef idx="0"/>
          <a:effectRef idx="0"/>
          <a:fontRef idx="minor"/>
        </p:style>
        <p:txBody>
          <a:bodyPr lIns="90000" rIns="90000" tIns="45000" bIns="45000" anchor="b">
            <a:noAutofit/>
          </a:bodyPr>
          <a:p>
            <a:pPr algn="r">
              <a:lnSpc>
                <a:spcPct val="90000"/>
              </a:lnSpc>
              <a:buNone/>
            </a:pPr>
            <a:r>
              <a:rPr b="0" lang="en-US" sz="4000" spc="-1" strike="noStrike" cap="all">
                <a:solidFill>
                  <a:srgbClr val="ffffff"/>
                </a:solidFill>
                <a:latin typeface="Century Gothic"/>
                <a:ea typeface="DejaVu Sans"/>
              </a:rPr>
              <a:t>Class and Static methods DEMO</a:t>
            </a:r>
            <a:endParaRPr b="0" lang="en-US" sz="4000" spc="-1" strike="noStrike">
              <a:latin typeface="Arial"/>
            </a:endParaRPr>
          </a:p>
        </p:txBody>
      </p:sp>
      <p:sp>
        <p:nvSpPr>
          <p:cNvPr id="655" name="Text Placeholder 2_0"/>
          <p:cNvSpPr/>
          <p:nvPr/>
        </p:nvSpPr>
        <p:spPr>
          <a:xfrm>
            <a:off x="1024560" y="3648240"/>
            <a:ext cx="10142280" cy="997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Modules in a nutshell </a:t>
            </a:r>
            <a:endParaRPr b="0" lang="en-US" sz="4000" spc="-1" strike="noStrike">
              <a:latin typeface="Arial"/>
            </a:endParaRPr>
          </a:p>
        </p:txBody>
      </p:sp>
      <p:sp>
        <p:nvSpPr>
          <p:cNvPr id="65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fontScale="80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module allows you to organize Python code.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However, you already know how to make a Python module.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 is any file that contains Python code, whether it be script, function, class or combination thereof.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python module is defined by the name of the module.py.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For example, the module Saintcon would be in the file saintcon.py.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use the module you need to the import statement.  </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8" name="Title 1"/>
          <p:cNvSpPr/>
          <p:nvPr/>
        </p:nvSpPr>
        <p:spPr>
          <a:xfrm>
            <a:off x="685800" y="753480"/>
            <a:ext cx="10818000" cy="28000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cap="all">
                <a:solidFill>
                  <a:srgbClr val="ffffff"/>
                </a:solidFill>
                <a:latin typeface="Century Gothic"/>
                <a:ea typeface="DejaVu Sans"/>
              </a:rPr>
              <a:t>SEQUENCE.PY</a:t>
            </a:r>
            <a:endParaRPr b="0" lang="en-US" sz="3200" spc="-1" strike="noStrike">
              <a:latin typeface="Arial"/>
            </a:endParaRPr>
          </a:p>
        </p:txBody>
      </p:sp>
      <p:sp>
        <p:nvSpPr>
          <p:cNvPr id="659" name="Text Placeholder 2"/>
          <p:cNvSpPr/>
          <p:nvPr/>
        </p:nvSpPr>
        <p:spPr>
          <a:xfrm>
            <a:off x="1024560" y="3648960"/>
            <a:ext cx="10127880" cy="9964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Testing the sequence module</a:t>
            </a:r>
            <a:endParaRPr b="0" lang="en-US" sz="4000" spc="-1" strike="noStrike">
              <a:latin typeface="Arial"/>
            </a:endParaRPr>
          </a:p>
        </p:txBody>
      </p:sp>
      <p:sp>
        <p:nvSpPr>
          <p:cNvPr id="661"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62" name="Rectangle 3"/>
          <p:cNvSpPr/>
          <p:nvPr/>
        </p:nvSpPr>
        <p:spPr>
          <a:xfrm>
            <a:off x="1104840" y="2525400"/>
            <a:ext cx="6093360" cy="3655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sequences</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'Fibonacci</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sequences.fibonacci(x))</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"Squares</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sequences.squares(x))</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"Triangles</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x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sequences.triangles(x))</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Step 1</a:t>
            </a:r>
            <a:endParaRPr b="0" lang="en-US" sz="4400" spc="-1" strike="noStrike">
              <a:latin typeface="Arial"/>
            </a:endParaRPr>
          </a:p>
        </p:txBody>
      </p:sp>
      <p:sp>
        <p:nvSpPr>
          <p:cNvPr id="352" name="PlaceHolder 2"/>
          <p:cNvSpPr>
            <a:spLocks noGrp="1"/>
          </p:cNvSpPr>
          <p:nvPr>
            <p:ph type="subTitle"/>
          </p:nvPr>
        </p:nvSpPr>
        <p:spPr>
          <a:xfrm>
            <a:off x="609480" y="1604520"/>
            <a:ext cx="10971360" cy="3976200"/>
          </a:xfrm>
          <a:prstGeom prst="rect">
            <a:avLst/>
          </a:prstGeom>
          <a:noFill/>
          <a:ln w="0">
            <a:noFill/>
          </a:ln>
        </p:spPr>
        <p:txBody>
          <a:bodyPr lIns="0" rIns="0" tIns="0" bIns="0" anchor="ctr">
            <a:noAutofit/>
          </a:bodyPr>
          <a:p>
            <a:pPr marL="228600" indent="-228600">
              <a:lnSpc>
                <a:spcPct val="90000"/>
              </a:lnSpc>
              <a:spcBef>
                <a:spcPts val="1001"/>
              </a:spcBef>
              <a:buClr>
                <a:srgbClr val="ffffff"/>
              </a:buClr>
              <a:buFont typeface="Arial"/>
              <a:buChar char="•"/>
            </a:pPr>
            <a:r>
              <a:rPr b="0" lang="en-US" sz="2800" spc="-1" strike="noStrike">
                <a:solidFill>
                  <a:srgbClr val="ffffff"/>
                </a:solidFill>
                <a:latin typeface="Arial"/>
                <a:ea typeface="DejaVu Sans"/>
              </a:rPr>
              <a:t>Front face of coin</a:t>
            </a:r>
            <a:endParaRPr b="0" lang="en-US" sz="2800" spc="-1" strike="noStrike">
              <a:latin typeface="Arial"/>
            </a:endParaRPr>
          </a:p>
          <a:p>
            <a:pPr marL="228600" indent="-228600">
              <a:lnSpc>
                <a:spcPct val="90000"/>
              </a:lnSpc>
              <a:spcBef>
                <a:spcPts val="1001"/>
              </a:spcBef>
              <a:buClr>
                <a:srgbClr val="ffffff"/>
              </a:buClr>
              <a:buFont typeface="Arial"/>
              <a:buChar char="•"/>
            </a:pPr>
            <a:r>
              <a:rPr b="0" lang="en-US" sz="2800" spc="-1" strike="noStrike">
                <a:solidFill>
                  <a:srgbClr val="ffffff"/>
                </a:solidFill>
                <a:latin typeface="Arial"/>
                <a:ea typeface="DejaVu Sans"/>
              </a:rPr>
              <a:t>No need for Python</a:t>
            </a:r>
            <a:endParaRPr b="0" lang="en-US" sz="2800" spc="-1" strike="noStrike">
              <a:latin typeface="Arial"/>
            </a:endParaRPr>
          </a:p>
        </p:txBody>
      </p:sp>
      <p:pic>
        <p:nvPicPr>
          <p:cNvPr id="353" name="Picture 3" descr=""/>
          <p:cNvPicPr/>
          <p:nvPr/>
        </p:nvPicPr>
        <p:blipFill>
          <a:blip r:embed="rId1"/>
          <a:stretch/>
        </p:blipFill>
        <p:spPr>
          <a:xfrm>
            <a:off x="5583960" y="844560"/>
            <a:ext cx="5269320" cy="5167800"/>
          </a:xfrm>
          <a:prstGeom prst="rect">
            <a:avLst/>
          </a:prstGeom>
          <a:ln w="0">
            <a:noFill/>
          </a:ln>
        </p:spPr>
      </p:pic>
      <p:sp>
        <p:nvSpPr>
          <p:cNvPr id="354" name="TextBox 4"/>
          <p:cNvSpPr/>
          <p:nvPr/>
        </p:nvSpPr>
        <p:spPr>
          <a:xfrm>
            <a:off x="6645600" y="384084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1</a:t>
            </a:r>
            <a:endParaRPr b="0" lang="en-US" sz="1800" spc="-1" strike="noStrike">
              <a:latin typeface="Arial"/>
            </a:endParaRPr>
          </a:p>
        </p:txBody>
      </p:sp>
      <p:sp>
        <p:nvSpPr>
          <p:cNvPr id="355" name="TextBox 7"/>
          <p:cNvSpPr/>
          <p:nvPr/>
        </p:nvSpPr>
        <p:spPr>
          <a:xfrm>
            <a:off x="9408600" y="400824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2</a:t>
            </a:r>
            <a:endParaRPr b="0" lang="en-US" sz="1800" spc="-1" strike="noStrike">
              <a:latin typeface="Arial"/>
            </a:endParaRPr>
          </a:p>
        </p:txBody>
      </p:sp>
      <p:sp>
        <p:nvSpPr>
          <p:cNvPr id="356" name="TextBox 8"/>
          <p:cNvSpPr/>
          <p:nvPr/>
        </p:nvSpPr>
        <p:spPr>
          <a:xfrm>
            <a:off x="7638120" y="469980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3</a:t>
            </a:r>
            <a:endParaRPr b="0" lang="en-US" sz="1800" spc="-1" strike="noStrike">
              <a:latin typeface="Arial"/>
            </a:endParaRPr>
          </a:p>
        </p:txBody>
      </p:sp>
      <p:sp>
        <p:nvSpPr>
          <p:cNvPr id="357" name="TextBox 9"/>
          <p:cNvSpPr/>
          <p:nvPr/>
        </p:nvSpPr>
        <p:spPr>
          <a:xfrm>
            <a:off x="9564840" y="340848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4</a:t>
            </a:r>
            <a:endParaRPr b="0" lang="en-US" sz="1800" spc="-1" strike="noStrike">
              <a:latin typeface="Arial"/>
            </a:endParaRPr>
          </a:p>
        </p:txBody>
      </p:sp>
      <p:sp>
        <p:nvSpPr>
          <p:cNvPr id="358" name="TextBox 10"/>
          <p:cNvSpPr/>
          <p:nvPr/>
        </p:nvSpPr>
        <p:spPr>
          <a:xfrm>
            <a:off x="7908840" y="200808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5</a:t>
            </a:r>
            <a:endParaRPr b="0" lang="en-US" sz="1800" spc="-1" strike="noStrike">
              <a:latin typeface="Arial"/>
            </a:endParaRPr>
          </a:p>
        </p:txBody>
      </p:sp>
      <p:sp>
        <p:nvSpPr>
          <p:cNvPr id="359" name="TextBox 11"/>
          <p:cNvSpPr/>
          <p:nvPr/>
        </p:nvSpPr>
        <p:spPr>
          <a:xfrm>
            <a:off x="6958440" y="2736000"/>
            <a:ext cx="30672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0000"/>
                </a:solidFill>
                <a:latin typeface="Arial"/>
                <a:ea typeface="DejaVu Sans"/>
              </a:rPr>
              <a:t>6</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354"/>
                                        </p:tgtEl>
                                        <p:attrNameLst>
                                          <p:attrName>style.visibility</p:attrName>
                                        </p:attrNameLst>
                                      </p:cBhvr>
                                      <p:to>
                                        <p:strVal val="visible"/>
                                      </p:to>
                                    </p:set>
                                  </p:childTnLst>
                                </p:cTn>
                              </p:par>
                              <p:par>
                                <p:cTn id="7" nodeType="withEffect" fill="hold" presetClass="entr" presetID="1">
                                  <p:stCondLst>
                                    <p:cond delay="0"/>
                                  </p:stCondLst>
                                  <p:childTnLst>
                                    <p:set>
                                      <p:cBhvr>
                                        <p:cTn id="8" dur="1" fill="hold">
                                          <p:stCondLst>
                                            <p:cond delay="0"/>
                                          </p:stCondLst>
                                        </p:cTn>
                                        <p:tgtEl>
                                          <p:spTgt spid="355"/>
                                        </p:tgtEl>
                                        <p:attrNameLst>
                                          <p:attrName>style.visibility</p:attrName>
                                        </p:attrNameLst>
                                      </p:cBhvr>
                                      <p:to>
                                        <p:strVal val="visible"/>
                                      </p:to>
                                    </p:set>
                                  </p:childTnLst>
                                </p:cTn>
                              </p:par>
                              <p:par>
                                <p:cTn id="9" nodeType="withEffect" fill="hold" presetClass="entr" presetID="1">
                                  <p:stCondLst>
                                    <p:cond delay="0"/>
                                  </p:stCondLst>
                                  <p:childTnLst>
                                    <p:set>
                                      <p:cBhvr>
                                        <p:cTn id="10" dur="1" fill="hold">
                                          <p:stCondLst>
                                            <p:cond delay="0"/>
                                          </p:stCondLst>
                                        </p:cTn>
                                        <p:tgtEl>
                                          <p:spTgt spid="356"/>
                                        </p:tgtEl>
                                        <p:attrNameLst>
                                          <p:attrName>style.visibility</p:attrName>
                                        </p:attrNameLst>
                                      </p:cBhvr>
                                      <p:to>
                                        <p:strVal val="visible"/>
                                      </p:to>
                                    </p:set>
                                  </p:childTnLst>
                                </p:cTn>
                              </p:par>
                              <p:par>
                                <p:cTn id="11" nodeType="withEffect" fill="hold" presetClass="entr" presetID="1">
                                  <p:stCondLst>
                                    <p:cond delay="0"/>
                                  </p:stCondLst>
                                  <p:childTnLst>
                                    <p:set>
                                      <p:cBhvr>
                                        <p:cTn id="12" dur="1" fill="hold">
                                          <p:stCondLst>
                                            <p:cond delay="0"/>
                                          </p:stCondLst>
                                        </p:cTn>
                                        <p:tgtEl>
                                          <p:spTgt spid="357"/>
                                        </p:tgtEl>
                                        <p:attrNameLst>
                                          <p:attrName>style.visibility</p:attrName>
                                        </p:attrNameLst>
                                      </p:cBhvr>
                                      <p:to>
                                        <p:strVal val="visible"/>
                                      </p:to>
                                    </p:set>
                                  </p:childTnLst>
                                </p:cTn>
                              </p:par>
                              <p:par>
                                <p:cTn id="13" nodeType="withEffect" fill="hold" presetClass="entr" presetID="1">
                                  <p:stCondLst>
                                    <p:cond delay="0"/>
                                  </p:stCondLst>
                                  <p:childTnLst>
                                    <p:set>
                                      <p:cBhvr>
                                        <p:cTn id="14" dur="1" fill="hold">
                                          <p:stCondLst>
                                            <p:cond delay="0"/>
                                          </p:stCondLst>
                                        </p:cTn>
                                        <p:tgtEl>
                                          <p:spTgt spid="358"/>
                                        </p:tgtEl>
                                        <p:attrNameLst>
                                          <p:attrName>style.visibility</p:attrName>
                                        </p:attrNameLst>
                                      </p:cBhvr>
                                      <p:to>
                                        <p:strVal val="visible"/>
                                      </p:to>
                                    </p:set>
                                  </p:childTnLst>
                                </p:cTn>
                              </p:par>
                              <p:par>
                                <p:cTn id="15" nodeType="withEffect" fill="hold" presetClass="entr" presetID="1">
                                  <p:stCondLst>
                                    <p:cond delay="0"/>
                                  </p:stCondLst>
                                  <p:childTnLst>
                                    <p:set>
                                      <p:cBhvr>
                                        <p:cTn id="16" dur="1" fill="hold">
                                          <p:stCondLst>
                                            <p:cond delay="0"/>
                                          </p:stCondLst>
                                        </p:cTn>
                                        <p:tgtEl>
                                          <p:spTgt spid="35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3" name="Title 1_7"/>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Packages in a nutshell </a:t>
            </a:r>
            <a:endParaRPr b="0" lang="en-US" sz="4000" spc="-1" strike="noStrike">
              <a:latin typeface="Arial"/>
            </a:endParaRPr>
          </a:p>
        </p:txBody>
      </p:sp>
      <p:sp>
        <p:nvSpPr>
          <p:cNvPr id="664" name="Content Placeholder 2_4"/>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extension to the modules framework</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Simply a directory of modules and packages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 that is required to create a package is put an __init.py__ in the folder </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65" name="Picture 18" descr=""/>
          <p:cNvPicPr/>
          <p:nvPr/>
        </p:nvPicPr>
        <p:blipFill>
          <a:blip r:embed="rId1"/>
          <a:stretch/>
        </p:blipFill>
        <p:spPr>
          <a:xfrm>
            <a:off x="0" y="0"/>
            <a:ext cx="12189600" cy="1438920"/>
          </a:xfrm>
          <a:prstGeom prst="rect">
            <a:avLst/>
          </a:prstGeom>
          <a:ln w="0">
            <a:noFill/>
          </a:ln>
        </p:spPr>
      </p:pic>
      <p:sp>
        <p:nvSpPr>
          <p:cNvPr id="666"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667"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7</a:t>
            </a:r>
            <a:endParaRPr b="0" lang="en-US" sz="4000" spc="-1" strike="noStrike">
              <a:latin typeface="Arial"/>
            </a:endParaRPr>
          </a:p>
        </p:txBody>
      </p:sp>
      <p:sp>
        <p:nvSpPr>
          <p:cNvPr id="668"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669"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Exceptions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Overview</a:t>
            </a:r>
            <a:endParaRPr b="0" lang="en-US" sz="4000" spc="-1" strike="noStrike">
              <a:latin typeface="Arial"/>
            </a:endParaRPr>
          </a:p>
        </p:txBody>
      </p:sp>
      <p:sp>
        <p:nvSpPr>
          <p:cNvPr id="671"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fontScale="95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Computer programs may run into problems from both errors and exceptions.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Errors are conditions that occur in programs that should not be recovered from.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most likely error that you will see in Python is a SyntaxError.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However, a good Integrated Development Environment (IDE) will help identify those for you during the development process.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Exceptions, on the other hand, can be recovered from.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Exception handling in Python is more verbose than you might have seen in other languages with the addition of an optional else clause that is executed if no exception occurred during the *try* block.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format of the *try* block is fairly simple.</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Exception</a:t>
            </a:r>
            <a:br>
              <a:rPr sz="1800"/>
            </a:br>
            <a:r>
              <a:rPr b="0" lang="en-US" sz="4000" spc="-1" strike="noStrike" cap="all">
                <a:solidFill>
                  <a:srgbClr val="ffffff"/>
                </a:solidFill>
                <a:latin typeface="Century Gothic"/>
                <a:ea typeface="DejaVu Sans"/>
              </a:rPr>
              <a:t>Handling</a:t>
            </a:r>
            <a:endParaRPr b="0" lang="en-US" sz="4000" spc="-1" strike="noStrike">
              <a:latin typeface="Arial"/>
            </a:endParaRPr>
          </a:p>
        </p:txBody>
      </p:sp>
      <p:sp>
        <p:nvSpPr>
          <p:cNvPr id="673" name="Rectangle 3"/>
          <p:cNvSpPr/>
          <p:nvPr/>
        </p:nvSpPr>
        <p:spPr>
          <a:xfrm>
            <a:off x="685800" y="2237760"/>
            <a:ext cx="1081800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example of the python exception handling construct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execute some code that could raise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Except [&lt;type&gt; [as 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if an exception occurs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else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if the try block is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executed without exception</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finally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code is executed after the try block,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t>
            </a:r>
            <a:r>
              <a:rPr b="0" lang="en-US" sz="1800" spc="-1" strike="noStrike">
                <a:solidFill>
                  <a:srgbClr val="6a9955"/>
                </a:solidFill>
                <a:latin typeface="Menlo"/>
                <a:ea typeface="DejaVu Sans"/>
              </a:rPr>
              <a:t># any exception block OR the else block</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pass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Raising your</a:t>
            </a:r>
            <a:br>
              <a:rPr sz="1800"/>
            </a:br>
            <a:r>
              <a:rPr b="0" lang="en-US" sz="4000" spc="-1" strike="noStrike" cap="all">
                <a:solidFill>
                  <a:srgbClr val="ffffff"/>
                </a:solidFill>
                <a:latin typeface="Century Gothic"/>
                <a:ea typeface="DejaVu Sans"/>
              </a:rPr>
              <a:t> own exception</a:t>
            </a:r>
            <a:endParaRPr b="0" lang="en-US" sz="4000" spc="-1" strike="noStrike">
              <a:latin typeface="Arial"/>
            </a:endParaRPr>
          </a:p>
        </p:txBody>
      </p:sp>
      <p:sp>
        <p:nvSpPr>
          <p:cNvPr id="675"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76" name="Rectangle 3"/>
          <p:cNvSpPr/>
          <p:nvPr/>
        </p:nvSpPr>
        <p:spPr>
          <a:xfrm>
            <a:off x="1371600" y="3052440"/>
            <a:ext cx="94464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'This is my exception'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Will produce the following Traceback - aka StackTrace</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Traceback (most recent call last):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File "scratch.py", line 1, in &lt;module&gt;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raise Exception('This is my exception')</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#Exception: This is my exception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Detail hiding</a:t>
            </a:r>
            <a:endParaRPr b="0" lang="en-US" sz="4000" spc="-1" strike="noStrike">
              <a:latin typeface="Arial"/>
            </a:endParaRPr>
          </a:p>
        </p:txBody>
      </p:sp>
      <p:sp>
        <p:nvSpPr>
          <p:cNvPr id="678"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79" name="Rectangle 3"/>
          <p:cNvSpPr/>
          <p:nvPr/>
        </p:nvSpPr>
        <p:spPr>
          <a:xfrm>
            <a:off x="685800" y="2194560"/>
            <a:ext cx="609336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a:t>
            </a:r>
            <a:r>
              <a:rPr b="0" lang="en-US" sz="1800" spc="-1" strike="noStrike">
                <a:solidFill>
                  <a:srgbClr val="d4d4d4"/>
                </a:solidFill>
                <a:latin typeface="Menlo"/>
                <a:ea typeface="DejaVu Sans"/>
              </a:rPr>
              <a:t>)</a:t>
            </a:r>
            <a:endParaRPr b="0" lang="en-US" sz="1800" spc="-1" strike="noStrike">
              <a:latin typeface="Arial"/>
            </a:endParaRPr>
          </a:p>
        </p:txBody>
      </p:sp>
      <p:sp>
        <p:nvSpPr>
          <p:cNvPr id="680" name="Rectangle 4"/>
          <p:cNvSpPr/>
          <p:nvPr/>
        </p:nvSpPr>
        <p:spPr>
          <a:xfrm>
            <a:off x="4971960" y="4044960"/>
            <a:ext cx="721728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 </a:t>
            </a:r>
            <a:r>
              <a:rPr b="0" lang="en-US" sz="1800" spc="-1" strike="noStrike">
                <a:solidFill>
                  <a:srgbClr val="d7ba7d"/>
                </a:solidFill>
                <a:latin typeface="Menlo"/>
                <a:ea typeface="DejaVu Sans"/>
              </a:rPr>
              <a:t>\n</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 + </a:t>
            </a:r>
            <a:r>
              <a:rPr b="0" lang="en-US" sz="1800" spc="-1" strike="noStrike">
                <a:solidFill>
                  <a:srgbClr val="4ec9b0"/>
                </a:solidFill>
                <a:latin typeface="Menlo"/>
                <a:ea typeface="DejaVu Sans"/>
              </a:rPr>
              <a:t>str</a:t>
            </a:r>
            <a:r>
              <a:rPr b="0" lang="en-US" sz="1800" spc="-1" strike="noStrike">
                <a:solidFill>
                  <a:srgbClr val="d4d4d4"/>
                </a:solidFill>
                <a:latin typeface="Menlo"/>
                <a:ea typeface="DejaVu Sans"/>
              </a:rPr>
              <a:t>(e))</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finally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made it to the end'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69" dur="indefinite" restart="never" nodeType="tmRoot">
          <p:childTnLst>
            <p:seq>
              <p:cTn id="70" dur="indefinite" nodeType="mainSeq">
                <p:childTnLst>
                  <p:par>
                    <p:cTn id="71" fill="hold">
                      <p:stCondLst>
                        <p:cond delay="indefinite"/>
                      </p:stCondLst>
                      <p:childTnLst>
                        <p:par>
                          <p:cTn id="72" fill="hold">
                            <p:stCondLst>
                              <p:cond delay="0"/>
                            </p:stCondLst>
                            <p:childTnLst>
                              <p:par>
                                <p:cTn id="73" nodeType="clickEffect" fill="hold" presetClass="entr" presetID="1">
                                  <p:stCondLst>
                                    <p:cond delay="0"/>
                                  </p:stCondLst>
                                  <p:childTnLst>
                                    <p:set>
                                      <p:cBhvr>
                                        <p:cTn id="74"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Raising Exceptions</a:t>
            </a:r>
            <a:endParaRPr b="0" lang="en-US" sz="4000" spc="-1" strike="noStrike">
              <a:latin typeface="Arial"/>
            </a:endParaRPr>
          </a:p>
        </p:txBody>
      </p:sp>
      <p:sp>
        <p:nvSpPr>
          <p:cNvPr id="682" name="Rectangle 3"/>
          <p:cNvSpPr/>
          <p:nvPr/>
        </p:nvSpPr>
        <p:spPr>
          <a:xfrm>
            <a:off x="685800" y="2762280"/>
            <a:ext cx="1081800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'This is my exception'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Will produce the following Traceback - aka StackTrace</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Traceback (most recent call last):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File "scratch.py", line 1, in &lt;module&gt;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raise Exception('This is my exception')</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#Exception: This is my exception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Exception Chaining</a:t>
            </a:r>
            <a:endParaRPr b="0" lang="en-US" sz="4000" spc="-1" strike="noStrike">
              <a:latin typeface="Arial"/>
            </a:endParaRPr>
          </a:p>
        </p:txBody>
      </p:sp>
      <p:sp>
        <p:nvSpPr>
          <p:cNvPr id="684"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85" name="Rectangle 3"/>
          <p:cNvSpPr/>
          <p:nvPr/>
        </p:nvSpPr>
        <p:spPr>
          <a:xfrm>
            <a:off x="857160" y="2274840"/>
            <a:ext cx="7712640" cy="14612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demo of raising an exception</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try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except</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raise</a:t>
            </a:r>
            <a:r>
              <a:rPr b="0" lang="en-US" sz="1800" spc="-1" strike="noStrike">
                <a:solidFill>
                  <a:srgbClr val="d4d4d4"/>
                </a:solidFill>
                <a:latin typeface="Menlo"/>
                <a:ea typeface="DejaVu Sans"/>
              </a:rPr>
              <a:t> </a:t>
            </a:r>
            <a:r>
              <a:rPr b="0" lang="en-US" sz="1800" spc="-1" strike="noStrike">
                <a:solidFill>
                  <a:srgbClr val="4ec9b0"/>
                </a:solidFill>
                <a:latin typeface="Menlo"/>
                <a:ea typeface="DejaVu Sans"/>
              </a:rPr>
              <a:t>Exception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'Something went wrong'</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from</a:t>
            </a:r>
            <a:r>
              <a:rPr b="0" lang="en-US" sz="1800" spc="-1" strike="noStrike">
                <a:solidFill>
                  <a:srgbClr val="d4d4d4"/>
                </a:solidFill>
                <a:latin typeface="Menlo"/>
                <a:ea typeface="DejaVu Sans"/>
              </a:rPr>
              <a:t> e</a:t>
            </a:r>
            <a:endParaRPr b="0" lang="en-US" sz="1800" spc="-1" strike="noStrike">
              <a:latin typeface="Arial"/>
            </a:endParaRPr>
          </a:p>
        </p:txBody>
      </p:sp>
      <p:pic>
        <p:nvPicPr>
          <p:cNvPr id="686" name="Picture 4" descr=""/>
          <p:cNvPicPr/>
          <p:nvPr/>
        </p:nvPicPr>
        <p:blipFill>
          <a:blip r:embed="rId1"/>
          <a:stretch/>
        </p:blipFill>
        <p:spPr>
          <a:xfrm>
            <a:off x="857160" y="4057560"/>
            <a:ext cx="10310040" cy="2435760"/>
          </a:xfrm>
          <a:prstGeom prst="rect">
            <a:avLst/>
          </a:prstGeom>
          <a:ln w="0">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Title 1_9"/>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Creating your own exception</a:t>
            </a:r>
            <a:endParaRPr b="0" lang="en-US" sz="4000" spc="-1" strike="noStrike">
              <a:latin typeface="Arial"/>
            </a:endParaRPr>
          </a:p>
        </p:txBody>
      </p:sp>
      <p:sp>
        <p:nvSpPr>
          <p:cNvPr id="688" name="Content Placeholder 2_5"/>
          <p:cNvSpPr/>
          <p:nvPr/>
        </p:nvSpPr>
        <p:spPr>
          <a:xfrm>
            <a:off x="685800" y="2194560"/>
            <a:ext cx="10818000" cy="4021560"/>
          </a:xfrm>
          <a:prstGeom prst="rect">
            <a:avLst/>
          </a:prstGeom>
          <a:noFill/>
          <a:ln w="0">
            <a:noFill/>
          </a:ln>
        </p:spPr>
        <p:style>
          <a:lnRef idx="0"/>
          <a:fillRef idx="0"/>
          <a:effectRef idx="0"/>
          <a:fontRef idx="minor"/>
        </p:style>
      </p:sp>
      <p:sp>
        <p:nvSpPr>
          <p:cNvPr id="689" name="Rectangle 3_1"/>
          <p:cNvSpPr/>
          <p:nvPr/>
        </p:nvSpPr>
        <p:spPr>
          <a:xfrm>
            <a:off x="857160" y="2274840"/>
            <a:ext cx="7712640" cy="1459800"/>
          </a:xfrm>
          <a:prstGeom prst="rect">
            <a:avLst/>
          </a:prstGeom>
          <a:noFill/>
          <a:ln w="0">
            <a:noFill/>
          </a:ln>
        </p:spPr>
        <p:style>
          <a:lnRef idx="0"/>
          <a:fillRef idx="0"/>
          <a:effectRef idx="0"/>
          <a:fontRef idx="minor"/>
        </p:style>
      </p:sp>
      <p:pic>
        <p:nvPicPr>
          <p:cNvPr id="690" name="Picture 575" descr=""/>
          <p:cNvPicPr/>
          <p:nvPr/>
        </p:nvPicPr>
        <p:blipFill>
          <a:blip r:embed="rId1"/>
          <a:stretch/>
        </p:blipFill>
        <p:spPr>
          <a:xfrm>
            <a:off x="3429000" y="3400920"/>
            <a:ext cx="5474880" cy="1169280"/>
          </a:xfrm>
          <a:prstGeom prst="rect">
            <a:avLst/>
          </a:prstGeom>
          <a:ln w="0">
            <a:noFill/>
          </a:ln>
        </p:spPr>
      </p:pic>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itle 1_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Exception</a:t>
            </a:r>
            <a:endParaRPr b="0" lang="en-US" sz="4000" spc="-1" strike="noStrike">
              <a:latin typeface="Arial"/>
            </a:endParaRPr>
          </a:p>
          <a:p>
            <a:pPr algn="r">
              <a:lnSpc>
                <a:spcPct val="90000"/>
              </a:lnSpc>
              <a:buNone/>
            </a:pPr>
            <a:r>
              <a:rPr b="0" lang="en-US" sz="4000" spc="-1" strike="noStrike" cap="all">
                <a:solidFill>
                  <a:srgbClr val="ffffff"/>
                </a:solidFill>
                <a:latin typeface="Century Gothic"/>
                <a:ea typeface="DejaVu Sans"/>
              </a:rPr>
              <a:t>Groups</a:t>
            </a:r>
            <a:endParaRPr b="0" lang="en-US" sz="4000" spc="-1" strike="noStrike">
              <a:latin typeface="Arial"/>
            </a:endParaRPr>
          </a:p>
        </p:txBody>
      </p:sp>
      <p:sp>
        <p:nvSpPr>
          <p:cNvPr id="692" name="Content Placeholder 2_ 1"/>
          <p:cNvSpPr/>
          <p:nvPr/>
        </p:nvSpPr>
        <p:spPr>
          <a:xfrm>
            <a:off x="685800" y="2194560"/>
            <a:ext cx="10818000" cy="4021560"/>
          </a:xfrm>
          <a:prstGeom prst="rect">
            <a:avLst/>
          </a:prstGeom>
          <a:noFill/>
          <a:ln w="0">
            <a:noFill/>
          </a:ln>
        </p:spPr>
        <p:style>
          <a:lnRef idx="0"/>
          <a:fillRef idx="0"/>
          <a:effectRef idx="0"/>
          <a:fontRef idx="minor"/>
        </p:style>
      </p:sp>
      <p:sp>
        <p:nvSpPr>
          <p:cNvPr id="693" name=""/>
          <p:cNvSpPr txBox="1"/>
          <p:nvPr/>
        </p:nvSpPr>
        <p:spPr>
          <a:xfrm>
            <a:off x="10033200" y="6511320"/>
            <a:ext cx="2158920" cy="346680"/>
          </a:xfrm>
          <a:prstGeom prst="rect">
            <a:avLst/>
          </a:prstGeom>
          <a:noFill/>
          <a:ln w="0">
            <a:noFill/>
          </a:ln>
        </p:spPr>
        <p:txBody>
          <a:bodyPr lIns="90000" rIns="90000" tIns="45000" bIns="45000" anchor="t">
            <a:noAutofit/>
          </a:bodyPr>
          <a:p>
            <a:r>
              <a:rPr b="0" lang="en-US" sz="1800" spc="-1" strike="noStrike">
                <a:solidFill>
                  <a:srgbClr val="ffff00"/>
                </a:solidFill>
                <a:latin typeface="Arial"/>
                <a:ea typeface="DejaVu Sans"/>
              </a:rPr>
              <a:t>New in Python 3.11</a:t>
            </a:r>
            <a:endParaRPr b="0" lang="en-US" sz="1800" spc="-1" strike="noStrike">
              <a:latin typeface="Arial"/>
            </a:endParaRPr>
          </a:p>
        </p:txBody>
      </p:sp>
      <p:pic>
        <p:nvPicPr>
          <p:cNvPr id="694" name="" descr=""/>
          <p:cNvPicPr/>
          <p:nvPr/>
        </p:nvPicPr>
        <p:blipFill>
          <a:blip r:embed="rId1"/>
          <a:stretch/>
        </p:blipFill>
        <p:spPr>
          <a:xfrm>
            <a:off x="457200" y="1486080"/>
            <a:ext cx="7695720" cy="49147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Steps 2</a:t>
            </a:r>
            <a:endParaRPr b="0" lang="en-US" sz="4400" spc="-1" strike="noStrike">
              <a:latin typeface="Arial"/>
            </a:endParaRPr>
          </a:p>
        </p:txBody>
      </p:sp>
      <p:pic>
        <p:nvPicPr>
          <p:cNvPr id="361" name="Picture 4" descr=""/>
          <p:cNvPicPr/>
          <p:nvPr/>
        </p:nvPicPr>
        <p:blipFill>
          <a:blip r:embed="rId1"/>
          <a:stretch/>
        </p:blipFill>
        <p:spPr>
          <a:xfrm>
            <a:off x="6430680" y="564840"/>
            <a:ext cx="3700800" cy="3700800"/>
          </a:xfrm>
          <a:prstGeom prst="rect">
            <a:avLst/>
          </a:prstGeom>
          <a:ln w="0">
            <a:noFill/>
          </a:ln>
        </p:spPr>
      </p:pic>
      <p:sp>
        <p:nvSpPr>
          <p:cNvPr id="362" name="PlaceHolder 2"/>
          <p:cNvSpPr>
            <a:spLocks noGrp="1"/>
          </p:cNvSpPr>
          <p:nvPr>
            <p:ph type="subTitle"/>
          </p:nvPr>
        </p:nvSpPr>
        <p:spPr>
          <a:xfrm>
            <a:off x="609480" y="1739520"/>
            <a:ext cx="5820120" cy="3865680"/>
          </a:xfrm>
          <a:prstGeom prst="rect">
            <a:avLst/>
          </a:prstGeom>
          <a:noFill/>
          <a:ln w="0">
            <a:noFill/>
          </a:ln>
        </p:spPr>
        <p:txBody>
          <a:bodyPr lIns="0" rIns="0" tIns="0" bIns="0" anchor="t">
            <a:noAutofit/>
          </a:bodyPr>
          <a:p>
            <a:pPr>
              <a:lnSpc>
                <a:spcPct val="90000"/>
              </a:lnSpc>
              <a:spcBef>
                <a:spcPts val="1001"/>
              </a:spcBef>
              <a:buNone/>
              <a:tabLst>
                <a:tab algn="l" pos="0"/>
              </a:tabLst>
            </a:pPr>
            <a:r>
              <a:rPr b="0" lang="en-US" sz="2800" spc="-1" strike="noStrike">
                <a:solidFill>
                  <a:srgbClr val="ff0000"/>
                </a:solidFill>
                <a:latin typeface="Arial"/>
                <a:ea typeface="DejaVu Sans"/>
              </a:rPr>
              <a:t>Outer circle</a:t>
            </a:r>
            <a:endParaRPr b="0" lang="en-US" sz="2800" spc="-1" strike="noStrike">
              <a:latin typeface="Arial"/>
            </a:endParaRPr>
          </a:p>
        </p:txBody>
      </p:sp>
      <p:pic>
        <p:nvPicPr>
          <p:cNvPr id="363" name="Picture 3" descr=""/>
          <p:cNvPicPr/>
          <p:nvPr/>
        </p:nvPicPr>
        <p:blipFill>
          <a:blip r:embed="rId2"/>
          <a:stretch/>
        </p:blipFill>
        <p:spPr>
          <a:xfrm>
            <a:off x="10316880" y="135000"/>
            <a:ext cx="1603440" cy="1603440"/>
          </a:xfrm>
          <a:prstGeom prst="rect">
            <a:avLst/>
          </a:prstGeom>
          <a:ln w="0">
            <a:noFill/>
          </a:ln>
        </p:spPr>
      </p:pic>
      <p:pic>
        <p:nvPicPr>
          <p:cNvPr id="364" name="Picture 5" descr=""/>
          <p:cNvPicPr/>
          <p:nvPr/>
        </p:nvPicPr>
        <p:blipFill>
          <a:blip r:embed="rId3"/>
          <a:stretch/>
        </p:blipFill>
        <p:spPr>
          <a:xfrm>
            <a:off x="234360" y="4450320"/>
            <a:ext cx="11346480" cy="1827360"/>
          </a:xfrm>
          <a:prstGeom prst="rect">
            <a:avLst/>
          </a:prstGeom>
          <a:ln w="0">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5" name="Title 1_ 2"/>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Exception</a:t>
            </a:r>
            <a:endParaRPr b="0" lang="en-US" sz="4000" spc="-1" strike="noStrike">
              <a:latin typeface="Arial"/>
            </a:endParaRPr>
          </a:p>
          <a:p>
            <a:pPr algn="r">
              <a:lnSpc>
                <a:spcPct val="90000"/>
              </a:lnSpc>
              <a:buNone/>
            </a:pPr>
            <a:r>
              <a:rPr b="0" lang="en-US" sz="4000" spc="-1" strike="noStrike" cap="all">
                <a:solidFill>
                  <a:srgbClr val="ffffff"/>
                </a:solidFill>
                <a:latin typeface="Century Gothic"/>
                <a:ea typeface="DejaVu Sans"/>
              </a:rPr>
              <a:t>Notes</a:t>
            </a:r>
            <a:endParaRPr b="0" lang="en-US" sz="4000" spc="-1" strike="noStrike">
              <a:latin typeface="Arial"/>
            </a:endParaRPr>
          </a:p>
        </p:txBody>
      </p:sp>
      <p:sp>
        <p:nvSpPr>
          <p:cNvPr id="696" name="Content Placeholder 2_ 2"/>
          <p:cNvSpPr/>
          <p:nvPr/>
        </p:nvSpPr>
        <p:spPr>
          <a:xfrm>
            <a:off x="685800" y="2194560"/>
            <a:ext cx="10818000" cy="4021560"/>
          </a:xfrm>
          <a:prstGeom prst="rect">
            <a:avLst/>
          </a:prstGeom>
          <a:noFill/>
          <a:ln w="0">
            <a:noFill/>
          </a:ln>
        </p:spPr>
        <p:style>
          <a:lnRef idx="0"/>
          <a:fillRef idx="0"/>
          <a:effectRef idx="0"/>
          <a:fontRef idx="minor"/>
        </p:style>
      </p:sp>
      <p:sp>
        <p:nvSpPr>
          <p:cNvPr id="697" name=""/>
          <p:cNvSpPr txBox="1"/>
          <p:nvPr/>
        </p:nvSpPr>
        <p:spPr>
          <a:xfrm>
            <a:off x="10033200" y="6511320"/>
            <a:ext cx="2158920" cy="346680"/>
          </a:xfrm>
          <a:prstGeom prst="rect">
            <a:avLst/>
          </a:prstGeom>
          <a:noFill/>
          <a:ln w="0">
            <a:noFill/>
          </a:ln>
        </p:spPr>
        <p:txBody>
          <a:bodyPr lIns="90000" rIns="90000" tIns="45000" bIns="45000" anchor="t">
            <a:noAutofit/>
          </a:bodyPr>
          <a:p>
            <a:r>
              <a:rPr b="0" lang="en-US" sz="1800" spc="-1" strike="noStrike">
                <a:solidFill>
                  <a:srgbClr val="ffff00"/>
                </a:solidFill>
                <a:latin typeface="Arial"/>
                <a:ea typeface="DejaVu Sans"/>
              </a:rPr>
              <a:t>New in Python 3.11</a:t>
            </a:r>
            <a:endParaRPr b="0" lang="en-US" sz="1800" spc="-1" strike="noStrike">
              <a:latin typeface="Arial"/>
            </a:endParaRPr>
          </a:p>
        </p:txBody>
      </p:sp>
      <p:pic>
        <p:nvPicPr>
          <p:cNvPr id="698" name="" descr=""/>
          <p:cNvPicPr/>
          <p:nvPr/>
        </p:nvPicPr>
        <p:blipFill>
          <a:blip r:embed="rId1"/>
          <a:stretch/>
        </p:blipFill>
        <p:spPr>
          <a:xfrm>
            <a:off x="439560" y="2791080"/>
            <a:ext cx="11382120" cy="3152520"/>
          </a:xfrm>
          <a:prstGeom prst="rect">
            <a:avLst/>
          </a:prstGeom>
          <a:ln w="0">
            <a:noFill/>
          </a:ln>
        </p:spPr>
      </p:pic>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699" name="Picture 18" descr=""/>
          <p:cNvPicPr/>
          <p:nvPr/>
        </p:nvPicPr>
        <p:blipFill>
          <a:blip r:embed="rId1"/>
          <a:stretch/>
        </p:blipFill>
        <p:spPr>
          <a:xfrm>
            <a:off x="0" y="0"/>
            <a:ext cx="12189600" cy="1438920"/>
          </a:xfrm>
          <a:prstGeom prst="rect">
            <a:avLst/>
          </a:prstGeom>
          <a:ln w="0">
            <a:noFill/>
          </a:ln>
        </p:spPr>
      </p:pic>
      <p:sp>
        <p:nvSpPr>
          <p:cNvPr id="700"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701"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8</a:t>
            </a:r>
            <a:endParaRPr b="0" lang="en-US" sz="4000" spc="-1" strike="noStrike">
              <a:latin typeface="Arial"/>
            </a:endParaRPr>
          </a:p>
        </p:txBody>
      </p:sp>
      <p:sp>
        <p:nvSpPr>
          <p:cNvPr id="702"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703"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Decorators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Decorator Example</a:t>
            </a:r>
            <a:endParaRPr b="0" lang="en-US" sz="4000" spc="-1" strike="noStrike">
              <a:latin typeface="Arial"/>
            </a:endParaRPr>
          </a:p>
        </p:txBody>
      </p:sp>
      <p:sp>
        <p:nvSpPr>
          <p:cNvPr id="705" name="Rectangle 3"/>
          <p:cNvSpPr/>
          <p:nvPr/>
        </p:nvSpPr>
        <p:spPr>
          <a:xfrm>
            <a:off x="685800" y="1846080"/>
            <a:ext cx="8855640" cy="47530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buNone/>
            </a:pPr>
            <a:br>
              <a:rPr sz="1800"/>
            </a:b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my_function = my_decorator(my_function)</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my_function()</a:t>
            </a:r>
            <a:endParaRPr b="0" lang="en-US" sz="1800" spc="-1" strike="noStrike">
              <a:latin typeface="Arial"/>
            </a:endParaRPr>
          </a:p>
          <a:p>
            <a:pPr>
              <a:lnSpc>
                <a:spcPct val="100000"/>
              </a:lnSpc>
              <a:buNone/>
            </a:pPr>
            <a:br>
              <a:rPr sz="1800"/>
            </a:br>
            <a:br>
              <a:rPr sz="1800"/>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Okay, Now as </a:t>
            </a:r>
            <a:br>
              <a:rPr sz="1800"/>
            </a:br>
            <a:r>
              <a:rPr b="0" lang="en-US" sz="4000" spc="-1" strike="noStrike" cap="all">
                <a:solidFill>
                  <a:srgbClr val="ffffff"/>
                </a:solidFill>
                <a:latin typeface="Century Gothic"/>
                <a:ea typeface="DejaVu Sans"/>
              </a:rPr>
              <a:t>a real decorator</a:t>
            </a:r>
            <a:endParaRPr b="0" lang="en-US" sz="4000" spc="-1" strike="noStrike">
              <a:latin typeface="Arial"/>
            </a:endParaRPr>
          </a:p>
        </p:txBody>
      </p:sp>
      <p:sp>
        <p:nvSpPr>
          <p:cNvPr id="707" name="Rectangle 4"/>
          <p:cNvSpPr/>
          <p:nvPr/>
        </p:nvSpPr>
        <p:spPr>
          <a:xfrm>
            <a:off x="762120" y="2315160"/>
            <a:ext cx="10741680" cy="3655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@my_decorator</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my_function()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Full Fledged </a:t>
            </a:r>
            <a:br>
              <a:rPr sz="1800"/>
            </a:br>
            <a:r>
              <a:rPr b="0" lang="en-US" sz="4000" spc="-1" strike="noStrike" cap="all">
                <a:solidFill>
                  <a:srgbClr val="ffffff"/>
                </a:solidFill>
                <a:latin typeface="Century Gothic"/>
                <a:ea typeface="DejaVu Sans"/>
              </a:rPr>
              <a:t>	</a:t>
            </a:r>
            <a:r>
              <a:rPr b="0" lang="en-US" sz="4000" spc="-1" strike="noStrike" cap="all">
                <a:solidFill>
                  <a:srgbClr val="ffffff"/>
                </a:solidFill>
                <a:latin typeface="Century Gothic"/>
                <a:ea typeface="DejaVu Sans"/>
              </a:rPr>
              <a:t>Decorator Pattern</a:t>
            </a:r>
            <a:endParaRPr b="0" lang="en-US" sz="4000" spc="-1" strike="noStrike">
              <a:latin typeface="Arial"/>
            </a:endParaRPr>
          </a:p>
        </p:txBody>
      </p:sp>
      <p:sp>
        <p:nvSpPr>
          <p:cNvPr id="709" name="Rectangle 4"/>
          <p:cNvSpPr/>
          <p:nvPr/>
        </p:nvSpPr>
        <p:spPr>
          <a:xfrm>
            <a:off x="685800" y="1846440"/>
            <a:ext cx="10818000" cy="36558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Decorator example</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before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func(*args, **kwargs)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"We are able to add code after the 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@my_decorator</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my_function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my_function()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But wait, how do I customize the decorator</a:t>
            </a:r>
            <a:endParaRPr b="0" lang="en-US" sz="4000" spc="-1" strike="noStrike">
              <a:latin typeface="Arial"/>
            </a:endParaRPr>
          </a:p>
        </p:txBody>
      </p:sp>
      <p:sp>
        <p:nvSpPr>
          <p:cNvPr id="711" name="Rectangle 4"/>
          <p:cNvSpPr/>
          <p:nvPr/>
        </p:nvSpPr>
        <p:spPr>
          <a:xfrm>
            <a:off x="1343160" y="2123280"/>
            <a:ext cx="950328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Decorator with parameters example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outer_wrapper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multiplier</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my_decorator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func</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multiplier * func(*args, **kwargs)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wrapper</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my_decorator</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@outer_wrapper</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multiplier</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add</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y</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x + y</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 (add(</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will print 20.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itle 1_10"/>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Canonical Examples - Timer</a:t>
            </a:r>
            <a:endParaRPr b="0" lang="en-US" sz="4000" spc="-1" strike="noStrike">
              <a:latin typeface="Arial"/>
            </a:endParaRPr>
          </a:p>
        </p:txBody>
      </p:sp>
      <p:sp>
        <p:nvSpPr>
          <p:cNvPr id="713" name="Rectangle 4_0"/>
          <p:cNvSpPr/>
          <p:nvPr/>
        </p:nvSpPr>
        <p:spPr>
          <a:xfrm>
            <a:off x="1343160" y="2123280"/>
            <a:ext cx="9503280" cy="3928680"/>
          </a:xfrm>
          <a:prstGeom prst="rect">
            <a:avLst/>
          </a:prstGeom>
          <a:noFill/>
          <a:ln w="0">
            <a:noFill/>
          </a:ln>
        </p:spPr>
        <p:style>
          <a:lnRef idx="0"/>
          <a:fillRef idx="0"/>
          <a:effectRef idx="0"/>
          <a:fontRef idx="minor"/>
        </p:style>
      </p:sp>
      <p:pic>
        <p:nvPicPr>
          <p:cNvPr id="714" name="Picture 591" descr=""/>
          <p:cNvPicPr/>
          <p:nvPr/>
        </p:nvPicPr>
        <p:blipFill>
          <a:blip r:embed="rId1"/>
          <a:stretch/>
        </p:blipFill>
        <p:spPr>
          <a:xfrm>
            <a:off x="2112480" y="2514600"/>
            <a:ext cx="8037000" cy="2664720"/>
          </a:xfrm>
          <a:prstGeom prst="rect">
            <a:avLst/>
          </a:prstGeom>
          <a:ln w="0">
            <a:noFill/>
          </a:ln>
        </p:spPr>
      </p:pic>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itle 1_1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Canonical Examples - Debug</a:t>
            </a:r>
            <a:endParaRPr b="0" lang="en-US" sz="4000" spc="-1" strike="noStrike">
              <a:latin typeface="Arial"/>
            </a:endParaRPr>
          </a:p>
        </p:txBody>
      </p:sp>
      <p:sp>
        <p:nvSpPr>
          <p:cNvPr id="716" name="Rectangle 4_1"/>
          <p:cNvSpPr/>
          <p:nvPr/>
        </p:nvSpPr>
        <p:spPr>
          <a:xfrm>
            <a:off x="1343160" y="2123280"/>
            <a:ext cx="9503280" cy="3928680"/>
          </a:xfrm>
          <a:prstGeom prst="rect">
            <a:avLst/>
          </a:prstGeom>
          <a:noFill/>
          <a:ln w="0">
            <a:noFill/>
          </a:ln>
        </p:spPr>
        <p:style>
          <a:lnRef idx="0"/>
          <a:fillRef idx="0"/>
          <a:effectRef idx="0"/>
          <a:fontRef idx="minor"/>
        </p:style>
      </p:sp>
      <p:pic>
        <p:nvPicPr>
          <p:cNvPr id="717" name="Picture 594" descr=""/>
          <p:cNvPicPr/>
          <p:nvPr/>
        </p:nvPicPr>
        <p:blipFill>
          <a:blip r:embed="rId1"/>
          <a:stretch/>
        </p:blipFill>
        <p:spPr>
          <a:xfrm>
            <a:off x="2743200" y="2810160"/>
            <a:ext cx="6674760" cy="2903040"/>
          </a:xfrm>
          <a:prstGeom prst="rect">
            <a:avLst/>
          </a:prstGeom>
          <a:ln w="0">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itle 1_12"/>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Canonical Examples - Slowdown</a:t>
            </a:r>
            <a:endParaRPr b="0" lang="en-US" sz="4000" spc="-1" strike="noStrike">
              <a:latin typeface="Arial"/>
            </a:endParaRPr>
          </a:p>
        </p:txBody>
      </p:sp>
      <p:sp>
        <p:nvSpPr>
          <p:cNvPr id="719" name="Rectangle 4_2"/>
          <p:cNvSpPr/>
          <p:nvPr/>
        </p:nvSpPr>
        <p:spPr>
          <a:xfrm>
            <a:off x="1343160" y="2123280"/>
            <a:ext cx="9503280" cy="3928680"/>
          </a:xfrm>
          <a:prstGeom prst="rect">
            <a:avLst/>
          </a:prstGeom>
          <a:noFill/>
          <a:ln w="0">
            <a:noFill/>
          </a:ln>
        </p:spPr>
        <p:style>
          <a:lnRef idx="0"/>
          <a:fillRef idx="0"/>
          <a:effectRef idx="0"/>
          <a:fontRef idx="minor"/>
        </p:style>
      </p:sp>
      <p:pic>
        <p:nvPicPr>
          <p:cNvPr id="720" name="Picture 597" descr=""/>
          <p:cNvPicPr/>
          <p:nvPr/>
        </p:nvPicPr>
        <p:blipFill>
          <a:blip r:embed="rId1"/>
          <a:stretch/>
        </p:blipFill>
        <p:spPr>
          <a:xfrm>
            <a:off x="2971800" y="3200400"/>
            <a:ext cx="6541560" cy="1760040"/>
          </a:xfrm>
          <a:prstGeom prst="rect">
            <a:avLst/>
          </a:prstGeom>
          <a:ln w="0">
            <a:noFill/>
          </a:ln>
        </p:spPr>
      </p:pic>
    </p:spTree>
  </p:cSld>
  <mc:AlternateContent>
    <mc:Choice Requires="p14">
      <p:transition spd="slow" p14:dur="2000"/>
    </mc:Choice>
    <mc:Fallback>
      <p:transition spd="slow"/>
    </mc:Fallback>
  </mc:AlternateContent>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Wrap Up</a:t>
            </a:r>
            <a:endParaRPr b="0" lang="en-US" sz="4000" spc="-1" strike="noStrike">
              <a:latin typeface="Arial"/>
            </a:endParaRPr>
          </a:p>
        </p:txBody>
      </p:sp>
      <p:sp>
        <p:nvSpPr>
          <p:cNvPr id="722"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Now we know the basic building blocks for python scripts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We looked at:</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Statements,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Conditionals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Looping constructs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Functions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Classes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Modules </a:t>
            </a:r>
            <a:endParaRPr b="0" lang="en-US" sz="2000" spc="-1" strike="noStrike">
              <a:latin typeface="Arial"/>
            </a:endParaRPr>
          </a:p>
          <a:p>
            <a:pPr>
              <a:lnSpc>
                <a:spcPct val="100000"/>
              </a:lnSpc>
              <a:buNone/>
            </a:pPr>
            <a:endParaRPr b="0" lang="en-US" sz="2000" spc="-1" strike="noStrike">
              <a:latin typeface="Arial"/>
            </a:endParaRPr>
          </a:p>
          <a:p>
            <a:pPr marL="457200">
              <a:lnSpc>
                <a:spcPct val="90000"/>
              </a:lnSpc>
              <a:spcBef>
                <a:spcPts val="499"/>
              </a:spcBef>
              <a:buNone/>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Steps 2 - 4</a:t>
            </a:r>
            <a:endParaRPr b="0" lang="en-US" sz="4400" spc="-1" strike="noStrike">
              <a:latin typeface="Arial"/>
            </a:endParaRPr>
          </a:p>
        </p:txBody>
      </p:sp>
      <p:sp>
        <p:nvSpPr>
          <p:cNvPr id="366" name="PlaceHolder 2"/>
          <p:cNvSpPr>
            <a:spLocks noGrp="1"/>
          </p:cNvSpPr>
          <p:nvPr>
            <p:ph type="subTitle"/>
          </p:nvPr>
        </p:nvSpPr>
        <p:spPr>
          <a:xfrm>
            <a:off x="7031880" y="342000"/>
            <a:ext cx="3151800" cy="1688400"/>
          </a:xfrm>
          <a:prstGeom prst="rect">
            <a:avLst/>
          </a:prstGeom>
          <a:noFill/>
          <a:ln w="0">
            <a:noFill/>
          </a:ln>
        </p:spPr>
        <p:txBody>
          <a:bodyPr lIns="0" rIns="0" tIns="0" bIns="0" anchor="t">
            <a:noAutofit/>
          </a:bodyPr>
          <a:p>
            <a:pPr marL="228600" indent="-228600">
              <a:lnSpc>
                <a:spcPct val="90000"/>
              </a:lnSpc>
              <a:spcBef>
                <a:spcPts val="1001"/>
              </a:spcBef>
              <a:buClr>
                <a:srgbClr val="00b0f0"/>
              </a:buClr>
              <a:buFont typeface="Arial"/>
              <a:buChar char="•"/>
            </a:pPr>
            <a:r>
              <a:rPr b="0" lang="en-US" sz="2800" spc="-1" strike="noStrike">
                <a:solidFill>
                  <a:srgbClr val="00b0f0"/>
                </a:solidFill>
                <a:latin typeface="Arial"/>
                <a:ea typeface="DejaVu Sans"/>
              </a:rPr>
              <a:t>Inner circle</a:t>
            </a:r>
            <a:endParaRPr b="0" lang="en-US" sz="2800" spc="-1" strike="noStrike">
              <a:latin typeface="Arial"/>
            </a:endParaRPr>
          </a:p>
        </p:txBody>
      </p:sp>
      <p:pic>
        <p:nvPicPr>
          <p:cNvPr id="367" name="Picture 3" descr=""/>
          <p:cNvPicPr/>
          <p:nvPr/>
        </p:nvPicPr>
        <p:blipFill>
          <a:blip r:embed="rId1"/>
          <a:stretch/>
        </p:blipFill>
        <p:spPr>
          <a:xfrm>
            <a:off x="10316880" y="135000"/>
            <a:ext cx="1603440" cy="1603440"/>
          </a:xfrm>
          <a:prstGeom prst="rect">
            <a:avLst/>
          </a:prstGeom>
          <a:ln w="0">
            <a:noFill/>
          </a:ln>
        </p:spPr>
      </p:pic>
      <p:pic>
        <p:nvPicPr>
          <p:cNvPr id="368" name="Picture 5" descr=""/>
          <p:cNvPicPr/>
          <p:nvPr/>
        </p:nvPicPr>
        <p:blipFill>
          <a:blip r:embed="rId2"/>
          <a:stretch/>
        </p:blipFill>
        <p:spPr>
          <a:xfrm>
            <a:off x="8334360" y="1997640"/>
            <a:ext cx="3700800" cy="3700800"/>
          </a:xfrm>
          <a:prstGeom prst="rect">
            <a:avLst/>
          </a:prstGeom>
          <a:ln w="0">
            <a:noFill/>
          </a:ln>
        </p:spPr>
      </p:pic>
      <p:pic>
        <p:nvPicPr>
          <p:cNvPr id="369" name="Picture 7" descr=""/>
          <p:cNvPicPr/>
          <p:nvPr/>
        </p:nvPicPr>
        <p:blipFill>
          <a:blip r:embed="rId3"/>
          <a:stretch/>
        </p:blipFill>
        <p:spPr>
          <a:xfrm>
            <a:off x="609480" y="2716920"/>
            <a:ext cx="938880" cy="2462760"/>
          </a:xfrm>
          <a:prstGeom prst="rect">
            <a:avLst/>
          </a:prstGeom>
          <a:ln w="0">
            <a:noFill/>
          </a:ln>
        </p:spPr>
      </p:pic>
      <p:sp>
        <p:nvSpPr>
          <p:cNvPr id="370" name="TextBox 8"/>
          <p:cNvSpPr/>
          <p:nvPr/>
        </p:nvSpPr>
        <p:spPr>
          <a:xfrm>
            <a:off x="729000" y="1677240"/>
            <a:ext cx="623880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Menlo"/>
                <a:ea typeface="DejaVu Sans"/>
              </a:rPr>
              <a:t>I AM A HACKER FIND CLARITY IN 5 DEPTH X 7 WIDTH</a:t>
            </a:r>
            <a:endParaRPr b="0" lang="en-US" sz="1800" spc="-1" strike="noStrike">
              <a:latin typeface="Arial"/>
            </a:endParaRPr>
          </a:p>
          <a:p>
            <a:pPr>
              <a:lnSpc>
                <a:spcPct val="100000"/>
              </a:lnSpc>
              <a:buNone/>
            </a:pPr>
            <a:endParaRPr b="0" lang="en-US" sz="1800" spc="-1" strike="noStrike">
              <a:latin typeface="Arial"/>
            </a:endParaRPr>
          </a:p>
        </p:txBody>
      </p:sp>
      <p:sp>
        <p:nvSpPr>
          <p:cNvPr id="371" name="TextBox 9"/>
          <p:cNvSpPr/>
          <p:nvPr/>
        </p:nvSpPr>
        <p:spPr>
          <a:xfrm>
            <a:off x="2707920" y="2379240"/>
            <a:ext cx="1475640" cy="31071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b0f0"/>
                </a:solidFill>
                <a:latin typeface="Arial"/>
                <a:ea typeface="DejaVu Sans"/>
              </a:rPr>
              <a:t>WEAWTHE</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ROWAAHR</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ETNOKTW</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DWWHEHW</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HISEEAN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KAEARIB</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ITXTONI</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2SUFOAA</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TON1LTR</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X8LHMO7</a:t>
            </a:r>
            <a:endParaRPr b="0" lang="en-US" sz="1800" spc="-1" strike="noStrike">
              <a:latin typeface="Arial"/>
            </a:endParaRPr>
          </a:p>
        </p:txBody>
      </p:sp>
      <p:sp>
        <p:nvSpPr>
          <p:cNvPr id="372" name="TextBox 10"/>
          <p:cNvSpPr/>
          <p:nvPr/>
        </p:nvSpPr>
        <p:spPr>
          <a:xfrm>
            <a:off x="5434560" y="2125440"/>
            <a:ext cx="1158840" cy="420444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00b0f0"/>
                </a:solidFill>
                <a:latin typeface="Arial"/>
                <a:ea typeface="DejaVu Sans"/>
              </a:rPr>
              <a:t>WEAWT</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HEROW</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AAHRE</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TNOKT</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WDWWH</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EHWHI</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SEEAN</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KAEAR</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IBITX</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TONI2</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SUFOA</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ATON1</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LTRX8</a:t>
            </a:r>
            <a:endParaRPr b="0" lang="en-US" sz="1800" spc="-1" strike="noStrike">
              <a:latin typeface="Arial"/>
            </a:endParaRPr>
          </a:p>
          <a:p>
            <a:pPr>
              <a:lnSpc>
                <a:spcPct val="100000"/>
              </a:lnSpc>
              <a:buNone/>
            </a:pPr>
            <a:r>
              <a:rPr b="0" lang="en-US" sz="1800" spc="-1" strike="noStrike">
                <a:solidFill>
                  <a:srgbClr val="00b0f0"/>
                </a:solidFill>
                <a:latin typeface="Arial"/>
                <a:ea typeface="DejaVu Sans"/>
              </a:rPr>
              <a:t>LHMO7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723" name="Picture 18" descr=""/>
          <p:cNvPicPr/>
          <p:nvPr/>
        </p:nvPicPr>
        <p:blipFill>
          <a:blip r:embed="rId1"/>
          <a:stretch/>
        </p:blipFill>
        <p:spPr>
          <a:xfrm>
            <a:off x="0" y="0"/>
            <a:ext cx="12189600" cy="1438920"/>
          </a:xfrm>
          <a:prstGeom prst="rect">
            <a:avLst/>
          </a:prstGeom>
          <a:ln w="0">
            <a:noFill/>
          </a:ln>
        </p:spPr>
      </p:pic>
      <p:sp>
        <p:nvSpPr>
          <p:cNvPr id="724"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725"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9</a:t>
            </a:r>
            <a:endParaRPr b="0" lang="en-US" sz="4000" spc="-1" strike="noStrike">
              <a:latin typeface="Arial"/>
            </a:endParaRPr>
          </a:p>
        </p:txBody>
      </p:sp>
      <p:sp>
        <p:nvSpPr>
          <p:cNvPr id="726"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727"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Working with Files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Working with Files</a:t>
            </a:r>
            <a:endParaRPr b="0" lang="en-US" sz="4000" spc="-1" strike="noStrike">
              <a:latin typeface="Arial"/>
            </a:endParaRPr>
          </a:p>
        </p:txBody>
      </p:sp>
      <p:sp>
        <p:nvSpPr>
          <p:cNvPr id="729"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i="1" lang="en-US" sz="2200" spc="-1" strike="noStrike">
                <a:solidFill>
                  <a:srgbClr val="ffffff"/>
                </a:solidFill>
                <a:latin typeface="Century Gothic"/>
                <a:ea typeface="DejaVu Sans"/>
              </a:rPr>
              <a:t>open(filename[, mode[, buffering]])</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Filename – the name of the file to open</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Specifies the desired buffer size</a:t>
            </a:r>
            <a:endParaRPr b="0" lang="en-US" sz="2000" spc="-1" strike="noStrike">
              <a:latin typeface="Arial"/>
            </a:endParaRPr>
          </a:p>
          <a:p>
            <a:pPr>
              <a:lnSpc>
                <a:spcPct val="100000"/>
              </a:lnSpc>
              <a:buNone/>
            </a:pPr>
            <a:endParaRPr b="0" lang="en-US" sz="2000" spc="-1" strike="noStrike">
              <a:latin typeface="Arial"/>
            </a:endParaRPr>
          </a:p>
          <a:p>
            <a:pPr marL="457200">
              <a:lnSpc>
                <a:spcPct val="90000"/>
              </a:lnSpc>
              <a:spcBef>
                <a:spcPts val="499"/>
              </a:spcBef>
              <a:buNone/>
              <a:tabLst>
                <a:tab algn="l" pos="0"/>
              </a:tabLst>
            </a:pPr>
            <a:r>
              <a:rPr b="0" lang="en-US" sz="2000" spc="-1" strike="noStrike">
                <a:solidFill>
                  <a:srgbClr val="ffffff"/>
                </a:solidFill>
                <a:latin typeface="Century Gothic"/>
                <a:ea typeface="DejaVu Sans"/>
              </a:rPr>
              <a:t>0 – unbuffered</a:t>
            </a:r>
            <a:endParaRPr b="0" lang="en-US" sz="2000" spc="-1" strike="noStrike">
              <a:latin typeface="Arial"/>
            </a:endParaRPr>
          </a:p>
          <a:p>
            <a:pPr marL="457200">
              <a:lnSpc>
                <a:spcPct val="90000"/>
              </a:lnSpc>
              <a:spcBef>
                <a:spcPts val="499"/>
              </a:spcBef>
              <a:buNone/>
              <a:tabLst>
                <a:tab algn="l" pos="0"/>
              </a:tabLst>
            </a:pPr>
            <a:r>
              <a:rPr b="0" lang="en-US" sz="2000" spc="-1" strike="noStrike">
                <a:solidFill>
                  <a:srgbClr val="ffffff"/>
                </a:solidFill>
                <a:latin typeface="Century Gothic"/>
                <a:ea typeface="DejaVu Sans"/>
              </a:rPr>
              <a:t>1- line buffered</a:t>
            </a:r>
            <a:endParaRPr b="0" lang="en-US" sz="2000" spc="-1" strike="noStrike">
              <a:latin typeface="Arial"/>
            </a:endParaRPr>
          </a:p>
          <a:p>
            <a:pPr marL="457200">
              <a:lnSpc>
                <a:spcPct val="90000"/>
              </a:lnSpc>
              <a:spcBef>
                <a:spcPts val="499"/>
              </a:spcBef>
              <a:buNone/>
              <a:tabLst>
                <a:tab algn="l" pos="0"/>
              </a:tabLst>
            </a:pPr>
            <a:r>
              <a:rPr b="0" lang="en-US" sz="2000" spc="-1" strike="noStrike">
                <a:solidFill>
                  <a:srgbClr val="ffffff"/>
                </a:solidFill>
                <a:latin typeface="Century Gothic"/>
                <a:ea typeface="DejaVu Sans"/>
              </a:rPr>
              <a:t>+ - Approx. size of buffer</a:t>
            </a:r>
            <a:endParaRPr b="0" lang="en-US" sz="2000" spc="-1" strike="noStrike">
              <a:latin typeface="Arial"/>
            </a:endParaRPr>
          </a:p>
          <a:p>
            <a:pPr marL="457200">
              <a:lnSpc>
                <a:spcPct val="100000"/>
              </a:lnSpc>
              <a:buNone/>
              <a:tabLst>
                <a:tab algn="l" pos="0"/>
              </a:tabLst>
            </a:pPr>
            <a:endParaRPr b="0" lang="en-US" sz="2000" spc="-1" strike="noStrike">
              <a:latin typeface="Arial"/>
            </a:endParaRPr>
          </a:p>
          <a:p>
            <a:pPr marL="457200">
              <a:lnSpc>
                <a:spcPct val="100000"/>
              </a:lnSpc>
              <a:buNone/>
              <a:tabLst>
                <a:tab algn="l" pos="0"/>
              </a:tabLst>
            </a:pPr>
            <a:endParaRPr b="0" lang="en-US" sz="2000" spc="-1" strike="noStrike">
              <a:latin typeface="Arial"/>
            </a:endParaRPr>
          </a:p>
          <a:p>
            <a:pPr marL="457200">
              <a:lnSpc>
                <a:spcPct val="100000"/>
              </a:lnSpc>
              <a:buNone/>
              <a:tabLst>
                <a:tab algn="l" pos="0"/>
              </a:tabLst>
            </a:pPr>
            <a:endParaRPr b="0" lang="en-US" sz="2000" spc="-1" strike="noStrike">
              <a:latin typeface="Arial"/>
            </a:endParaRPr>
          </a:p>
          <a:p>
            <a:pPr marL="457200">
              <a:lnSpc>
                <a:spcPct val="100000"/>
              </a:lnSpc>
              <a:buNone/>
              <a:tabLst>
                <a:tab algn="l" pos="0"/>
              </a:tabLst>
            </a:pPr>
            <a:endParaRPr b="0" lang="en-US" sz="2000" spc="-1" strike="noStrike">
              <a:latin typeface="Arial"/>
            </a:endParaRPr>
          </a:p>
          <a:p>
            <a:pPr marL="457200">
              <a:lnSpc>
                <a:spcPct val="100000"/>
              </a:lnSpc>
              <a:buNone/>
              <a:tabLst>
                <a:tab algn="l" pos="0"/>
              </a:tabLst>
            </a:pPr>
            <a:endParaRPr b="0" lang="en-US" sz="2000" spc="-1" strike="noStrike">
              <a:latin typeface="Arial"/>
            </a:endParaRPr>
          </a:p>
        </p:txBody>
      </p:sp>
      <p:graphicFrame>
        <p:nvGraphicFramePr>
          <p:cNvPr id="730" name="Table 3"/>
          <p:cNvGraphicFramePr/>
          <p:nvPr/>
        </p:nvGraphicFramePr>
        <p:xfrm>
          <a:off x="5505480" y="3095640"/>
          <a:ext cx="6685920" cy="0"/>
        </p:xfrm>
        <a:graphic>
          <a:graphicData uri="http://schemas.openxmlformats.org/drawingml/2006/table">
            <a:tbl>
              <a:tblPr/>
              <a:tblGrid>
                <a:gridCol w="990360"/>
                <a:gridCol w="5695920"/>
              </a:tblGrid>
              <a:tr h="0">
                <a:tc>
                  <a:txBody>
                    <a:bodyPr lIns="95040" rIns="95040" anchor="t">
                      <a:noAutofit/>
                    </a:bodyPr>
                    <a:p>
                      <a:pPr>
                        <a:lnSpc>
                          <a:spcPct val="100000"/>
                        </a:lnSpc>
                        <a:buNone/>
                      </a:pPr>
                      <a:r>
                        <a:rPr b="0" lang="en-US" sz="1800" spc="-1" strike="noStrike">
                          <a:solidFill>
                            <a:srgbClr val="ffffff"/>
                          </a:solidFill>
                          <a:latin typeface="Century Gothic"/>
                          <a:ea typeface="DejaVu Sans"/>
                        </a:rPr>
                        <a:t>mode</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details</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r</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Opens the file for reading</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w</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Opens the file for writing. If the file does not exist a new one will be created. If the file exists it will be truncated</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a</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Opens the file for appending.</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b</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Opens the file in binary mode.</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Opens a file for reading and writing</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x</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tabLst>
                          <a:tab algn="l" pos="0"/>
                        </a:tabLst>
                      </a:pPr>
                      <a:r>
                        <a:rPr b="0" lang="en-US" sz="1800" spc="-1" strike="noStrike">
                          <a:solidFill>
                            <a:srgbClr val="ffffff"/>
                          </a:solidFill>
                          <a:latin typeface="Century Gothic"/>
                          <a:ea typeface="DejaVu Sans"/>
                        </a:rPr>
                        <a:t>Opens the file for writing. If the file exist a FileExistsErrror</a:t>
                      </a:r>
                      <a:endParaRPr b="0" lang="en-US" sz="1800" spc="-1" strike="noStrike">
                        <a:latin typeface="Arial"/>
                      </a:endParaRPr>
                    </a:p>
                  </a:txBody>
                  <a:tcPr anchor="t" marL="95040" marR="950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Writing a file</a:t>
            </a:r>
            <a:endParaRPr b="0" lang="en-US" sz="4000" spc="-1" strike="noStrike">
              <a:latin typeface="Arial"/>
            </a:endParaRPr>
          </a:p>
        </p:txBody>
      </p:sp>
      <p:pic>
        <p:nvPicPr>
          <p:cNvPr id="732" name="Content Placeholder 3" descr=""/>
          <p:cNvPicPr/>
          <p:nvPr/>
        </p:nvPicPr>
        <p:blipFill>
          <a:blip r:embed="rId1"/>
          <a:stretch/>
        </p:blipFill>
        <p:spPr>
          <a:xfrm>
            <a:off x="685800" y="4856400"/>
            <a:ext cx="3706920" cy="1506240"/>
          </a:xfrm>
          <a:prstGeom prst="rect">
            <a:avLst/>
          </a:prstGeom>
          <a:ln w="0">
            <a:noFill/>
          </a:ln>
        </p:spPr>
      </p:pic>
      <p:pic>
        <p:nvPicPr>
          <p:cNvPr id="733" name="Picture 4" descr=""/>
          <p:cNvPicPr/>
          <p:nvPr/>
        </p:nvPicPr>
        <p:blipFill>
          <a:blip r:embed="rId2"/>
          <a:stretch/>
        </p:blipFill>
        <p:spPr>
          <a:xfrm>
            <a:off x="685800" y="2057400"/>
            <a:ext cx="3785760" cy="1506240"/>
          </a:xfrm>
          <a:prstGeom prst="rect">
            <a:avLst/>
          </a:prstGeom>
          <a:ln w="0">
            <a:noFill/>
          </a:ln>
        </p:spPr>
      </p:pic>
      <p:pic>
        <p:nvPicPr>
          <p:cNvPr id="734" name="Picture 5" descr=""/>
          <p:cNvPicPr/>
          <p:nvPr/>
        </p:nvPicPr>
        <p:blipFill>
          <a:blip r:embed="rId3"/>
          <a:stretch/>
        </p:blipFill>
        <p:spPr>
          <a:xfrm>
            <a:off x="5803920" y="3566160"/>
            <a:ext cx="5037840" cy="1506240"/>
          </a:xfrm>
          <a:prstGeom prst="rect">
            <a:avLst/>
          </a:prstGeom>
          <a:ln w="0">
            <a:noFill/>
          </a:ln>
        </p:spPr>
      </p:pic>
      <p:sp>
        <p:nvSpPr>
          <p:cNvPr id="735" name="TextBox 6"/>
          <p:cNvSpPr/>
          <p:nvPr/>
        </p:nvSpPr>
        <p:spPr>
          <a:xfrm>
            <a:off x="5761440" y="3107160"/>
            <a:ext cx="23468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618c32"/>
                </a:solidFill>
                <a:latin typeface="Century Gothic"/>
                <a:ea typeface="DejaVu Sans"/>
              </a:rPr>
              <a:t>Appending to a file</a:t>
            </a:r>
            <a:endParaRPr b="0" lang="en-US" sz="1800" spc="-1" strike="noStrike">
              <a:latin typeface="Arial"/>
            </a:endParaRPr>
          </a:p>
        </p:txBody>
      </p:sp>
      <p:sp>
        <p:nvSpPr>
          <p:cNvPr id="736" name="TextBox 7"/>
          <p:cNvSpPr/>
          <p:nvPr/>
        </p:nvSpPr>
        <p:spPr>
          <a:xfrm>
            <a:off x="641880" y="1688040"/>
            <a:ext cx="163188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618c32"/>
                </a:solidFill>
                <a:latin typeface="Century Gothic"/>
                <a:ea typeface="DejaVu Sans"/>
              </a:rPr>
              <a:t>Writing a file</a:t>
            </a:r>
            <a:endParaRPr b="0" lang="en-US" sz="1800" spc="-1" strike="noStrike">
              <a:latin typeface="Arial"/>
            </a:endParaRPr>
          </a:p>
        </p:txBody>
      </p:sp>
      <p:sp>
        <p:nvSpPr>
          <p:cNvPr id="737" name="TextBox 8"/>
          <p:cNvSpPr/>
          <p:nvPr/>
        </p:nvSpPr>
        <p:spPr>
          <a:xfrm>
            <a:off x="606600" y="4487400"/>
            <a:ext cx="1740240" cy="36396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618c32"/>
                </a:solidFill>
                <a:latin typeface="Century Gothic"/>
                <a:ea typeface="DejaVu Sans"/>
              </a:rPr>
              <a:t>Reading a file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File.close()</a:t>
            </a:r>
            <a:endParaRPr b="0" lang="en-US" sz="4000" spc="-1" strike="noStrike">
              <a:latin typeface="Arial"/>
            </a:endParaRPr>
          </a:p>
        </p:txBody>
      </p:sp>
      <p:sp>
        <p:nvSpPr>
          <p:cNvPr id="739" name="Content Placeholder 2"/>
          <p:cNvSpPr/>
          <p:nvPr/>
        </p:nvSpPr>
        <p:spPr>
          <a:xfrm>
            <a:off x="685800" y="2194560"/>
            <a:ext cx="596016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 the examples have shown an explicit call to f.close()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There is an easier way:</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The with keyword can be used to create a scope that will automatically close call close on the file when the scope is completed</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How do you know when the scope has completed?</a:t>
            </a:r>
            <a:endParaRPr b="0" lang="en-US" sz="20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p:txBody>
      </p:sp>
      <p:sp>
        <p:nvSpPr>
          <p:cNvPr id="740" name="Rectangle 4"/>
          <p:cNvSpPr/>
          <p:nvPr/>
        </p:nvSpPr>
        <p:spPr>
          <a:xfrm>
            <a:off x="6819840" y="5572440"/>
            <a:ext cx="468396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with</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open</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'test.txt'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a:t>
            </a: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as</a:t>
            </a:r>
            <a:r>
              <a:rPr b="0" lang="en-US" sz="1800" spc="-1" strike="noStrike">
                <a:solidFill>
                  <a:srgbClr val="d4d4d4"/>
                </a:solidFill>
                <a:latin typeface="Menlo"/>
                <a:ea typeface="DejaVu Sans"/>
              </a:rPr>
              <a:t> f:</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f.write(</a:t>
            </a:r>
            <a:r>
              <a:rPr b="0" lang="en-US" sz="1800" spc="-1" strike="noStrike">
                <a:solidFill>
                  <a:srgbClr val="ce9178"/>
                </a:solidFill>
                <a:latin typeface="Menlo"/>
                <a:ea typeface="DejaVu Sans"/>
              </a:rPr>
              <a:t>'Hello world'</a:t>
            </a:r>
            <a:r>
              <a:rPr b="0" lang="en-US" sz="1800" spc="-1" strike="noStrike">
                <a:solidFill>
                  <a:srgbClr val="d4d4d4"/>
                </a:solidFill>
                <a:latin typeface="Menlo"/>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Reading a JSON file</a:t>
            </a:r>
            <a:endParaRPr b="0" lang="en-US" sz="4000" spc="-1" strike="noStrike">
              <a:latin typeface="Arial"/>
            </a:endParaRPr>
          </a:p>
        </p:txBody>
      </p:sp>
      <p:sp>
        <p:nvSpPr>
          <p:cNvPr id="742"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Reading a json file is almost no code.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Note the scoping of data</a:t>
            </a:r>
            <a:endParaRPr b="0" lang="en-US" sz="2200" spc="-1" strike="noStrike">
              <a:latin typeface="Arial"/>
            </a:endParaRPr>
          </a:p>
        </p:txBody>
      </p:sp>
      <p:pic>
        <p:nvPicPr>
          <p:cNvPr id="743" name="Picture 620" descr=""/>
          <p:cNvPicPr/>
          <p:nvPr/>
        </p:nvPicPr>
        <p:blipFill>
          <a:blip r:embed="rId1"/>
          <a:stretch/>
        </p:blipFill>
        <p:spPr>
          <a:xfrm>
            <a:off x="952920" y="3629520"/>
            <a:ext cx="5446440" cy="1855440"/>
          </a:xfrm>
          <a:prstGeom prst="rect">
            <a:avLst/>
          </a:prstGeom>
          <a:ln w="0">
            <a:noFill/>
          </a:ln>
        </p:spPr>
      </p:pic>
      <p:pic>
        <p:nvPicPr>
          <p:cNvPr id="744" name="Picture 621" descr=""/>
          <p:cNvPicPr/>
          <p:nvPr/>
        </p:nvPicPr>
        <p:blipFill>
          <a:blip r:embed="rId2"/>
          <a:stretch/>
        </p:blipFill>
        <p:spPr>
          <a:xfrm>
            <a:off x="6952320" y="3096000"/>
            <a:ext cx="4856040" cy="2388960"/>
          </a:xfrm>
          <a:prstGeom prst="rect">
            <a:avLst/>
          </a:prstGeom>
          <a:ln w="0">
            <a:noFill/>
          </a:ln>
        </p:spPr>
      </p:pic>
    </p:spTree>
  </p:cSld>
  <mc:AlternateContent>
    <mc:Choice Requires="p14">
      <p:transition spd="slow" p14:dur="2000"/>
    </mc:Choice>
    <mc:Fallback>
      <p:transition spd="slow"/>
    </mc:Fallback>
  </mc:AlternateContent>
</p:sld>
</file>

<file path=ppt/slides/slide1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745" name="Picture 18" descr=""/>
          <p:cNvPicPr/>
          <p:nvPr/>
        </p:nvPicPr>
        <p:blipFill>
          <a:blip r:embed="rId1"/>
          <a:stretch/>
        </p:blipFill>
        <p:spPr>
          <a:xfrm>
            <a:off x="0" y="0"/>
            <a:ext cx="12189600" cy="1438920"/>
          </a:xfrm>
          <a:prstGeom prst="rect">
            <a:avLst/>
          </a:prstGeom>
          <a:ln w="0">
            <a:noFill/>
          </a:ln>
        </p:spPr>
      </p:pic>
      <p:sp>
        <p:nvSpPr>
          <p:cNvPr id="746"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747" name="Title 1"/>
          <p:cNvSpPr/>
          <p:nvPr/>
        </p:nvSpPr>
        <p:spPr>
          <a:xfrm>
            <a:off x="496080" y="764280"/>
            <a:ext cx="335880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10</a:t>
            </a:r>
            <a:endParaRPr b="0" lang="en-US" sz="4000" spc="-1" strike="noStrike">
              <a:latin typeface="Arial"/>
            </a:endParaRPr>
          </a:p>
        </p:txBody>
      </p:sp>
      <p:sp>
        <p:nvSpPr>
          <p:cNvPr id="748"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749"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PIP &amp; Venv</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PIP</a:t>
            </a:r>
            <a:endParaRPr b="0" lang="en-US" sz="4000" spc="-1" strike="noStrike">
              <a:latin typeface="Arial"/>
            </a:endParaRPr>
          </a:p>
        </p:txBody>
      </p:sp>
      <p:sp>
        <p:nvSpPr>
          <p:cNvPr id="751" name="Content Placeholder 2"/>
          <p:cNvSpPr/>
          <p:nvPr/>
        </p:nvSpPr>
        <p:spPr>
          <a:xfrm>
            <a:off x="685800" y="206964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PIP = Pip Installs Packages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official Python Package Manager</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By default install packages installed on the Python Package Index (PyPI)</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Pip Documentation: </a:t>
            </a:r>
            <a:r>
              <a:rPr b="0" lang="en-US" sz="2200" spc="-1" strike="noStrike" u="sng">
                <a:solidFill>
                  <a:srgbClr val="0000ff"/>
                </a:solidFill>
                <a:uFillTx/>
                <a:latin typeface="Century Gothic"/>
                <a:ea typeface="DejaVu Sans"/>
                <a:hlinkClick r:id="rId1"/>
              </a:rPr>
              <a:t>https://pip.pypa.io/en/stable/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Installed with Python by default since Python 3.4</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Check to see if it is installed.</a:t>
            </a:r>
            <a:endParaRPr b="0" lang="en-US" sz="2200" spc="-1" strike="noStrike">
              <a:latin typeface="Arial"/>
            </a:endParaRPr>
          </a:p>
          <a:p>
            <a:pPr>
              <a:lnSpc>
                <a:spcPct val="90000"/>
              </a:lnSpc>
              <a:spcBef>
                <a:spcPts val="1001"/>
              </a:spcBef>
              <a:buNone/>
            </a:pPr>
            <a:endParaRPr b="0" lang="en-US" sz="2200" spc="-1" strike="noStrike">
              <a:latin typeface="Arial"/>
            </a:endParaRPr>
          </a:p>
          <a:p>
            <a:pPr algn="ctr">
              <a:lnSpc>
                <a:spcPct val="90000"/>
              </a:lnSpc>
              <a:spcBef>
                <a:spcPts val="1001"/>
              </a:spcBef>
              <a:buNone/>
              <a:tabLst>
                <a:tab algn="l" pos="0"/>
              </a:tabLst>
            </a:pPr>
            <a:r>
              <a:rPr b="0" lang="en-US" sz="3600" spc="-1" strike="noStrike">
                <a:solidFill>
                  <a:srgbClr val="ffffff"/>
                </a:solidFill>
                <a:latin typeface="Century Gothic"/>
                <a:ea typeface="DejaVu Sans"/>
              </a:rPr>
              <a:t>python3 -m ensurepip --default-pip</a:t>
            </a:r>
            <a:endParaRPr b="0" lang="en-US" sz="3600" spc="-1" strike="noStrike">
              <a:latin typeface="Arial"/>
            </a:endParaRPr>
          </a:p>
          <a:p>
            <a:pPr>
              <a:lnSpc>
                <a:spcPct val="100000"/>
              </a:lnSpc>
              <a:buNone/>
              <a:tabLst>
                <a:tab algn="l" pos="0"/>
              </a:tabLst>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Pip commands</a:t>
            </a:r>
            <a:endParaRPr b="0" lang="en-US" sz="4000" spc="-1" strike="noStrike">
              <a:latin typeface="Arial"/>
            </a:endParaRPr>
          </a:p>
        </p:txBody>
      </p:sp>
      <p:graphicFrame>
        <p:nvGraphicFramePr>
          <p:cNvPr id="753" name="Content Placeholder 3"/>
          <p:cNvGraphicFramePr/>
          <p:nvPr/>
        </p:nvGraphicFramePr>
        <p:xfrm>
          <a:off x="685800" y="2193840"/>
          <a:ext cx="10819800" cy="3959280"/>
        </p:xfrm>
        <a:graphic>
          <a:graphicData uri="http://schemas.openxmlformats.org/drawingml/2006/table">
            <a:tbl>
              <a:tblPr/>
              <a:tblGrid>
                <a:gridCol w="3867120"/>
                <a:gridCol w="695304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Command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Purpose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--version</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Lists the version of pip</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install -U pip</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Upgrade pip to the latest version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list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shows what packages are installed on the system</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list --outdated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shows the package, the version installed, the latest version available, and the type of distribution.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install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Installs a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install --upgrade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Upgrades a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uninstall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Removes a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search *text*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Searches PyPi for packages with the specified text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pip show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shows information about a particular 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bl>
          </a:graphicData>
        </a:graphic>
      </p:graphicFrame>
    </p:spTree>
  </p:cSld>
  <mc:AlternateContent>
    <mc:Choice Requires="p14">
      <p:transition spd="slow" p14:dur="2000"/>
    </mc:Choice>
    <mc:Fallback>
      <p:transition spd="slow"/>
    </mc:Fallback>
  </mc:AlternateContent>
</p:sld>
</file>

<file path=ppt/slides/slide1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Requirements.txt</a:t>
            </a:r>
            <a:endParaRPr b="0" lang="en-US" sz="4000" spc="-1" strike="noStrike">
              <a:latin typeface="Arial"/>
            </a:endParaRPr>
          </a:p>
        </p:txBody>
      </p:sp>
      <p:sp>
        <p:nvSpPr>
          <p:cNvPr id="755"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3600" spc="-1" strike="noStrike">
                <a:solidFill>
                  <a:srgbClr val="ffffff"/>
                </a:solidFill>
                <a:latin typeface="Century Gothic"/>
                <a:ea typeface="DejaVu Sans"/>
              </a:rPr>
              <a:t>pip freeze &gt; requirements.txt</a:t>
            </a:r>
            <a:endParaRPr b="0" lang="en-US" sz="3600" spc="-1" strike="noStrike">
              <a:latin typeface="Arial"/>
            </a:endParaRPr>
          </a:p>
          <a:p>
            <a:pPr>
              <a:lnSpc>
                <a:spcPct val="90000"/>
              </a:lnSpc>
              <a:spcBef>
                <a:spcPts val="1001"/>
              </a:spcBef>
              <a:buNone/>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Generates a file of installed packages in a case-insensitive sort order.</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3600" spc="-1" strike="noStrike">
                <a:solidFill>
                  <a:srgbClr val="ffffff"/>
                </a:solidFill>
                <a:latin typeface="Century Gothic"/>
                <a:ea typeface="DejaVu Sans"/>
              </a:rPr>
              <a:t>pip install -r requirements.txt</a:t>
            </a:r>
            <a:endParaRPr b="0" lang="en-US" sz="3600" spc="-1" strike="noStrike">
              <a:latin typeface="Arial"/>
            </a:endParaRPr>
          </a:p>
          <a:p>
            <a:pPr>
              <a:lnSpc>
                <a:spcPct val="90000"/>
              </a:lnSpc>
              <a:spcBef>
                <a:spcPts val="1001"/>
              </a:spcBef>
              <a:buNone/>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installs the packages listed in the supplied requirements file. </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venv</a:t>
            </a:r>
            <a:endParaRPr b="0" lang="en-US" sz="4000" spc="-1" strike="noStrike">
              <a:latin typeface="Arial"/>
            </a:endParaRPr>
          </a:p>
        </p:txBody>
      </p:sp>
      <p:sp>
        <p:nvSpPr>
          <p:cNvPr id="75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Venv is a tool that is used to create and virtual environments.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virtual environment is a self-contained directory tree with an installation of Pyhon and some supporting packages.</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Venv is the successor to a tool called virtualenv.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Installed with Python by default since Python 3.3</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Steps 2 - 4</a:t>
            </a:r>
            <a:endParaRPr b="0" lang="en-US" sz="4400" spc="-1" strike="noStrike">
              <a:latin typeface="Arial"/>
            </a:endParaRPr>
          </a:p>
        </p:txBody>
      </p:sp>
      <p:sp>
        <p:nvSpPr>
          <p:cNvPr id="374" name="PlaceHolder 2"/>
          <p:cNvSpPr>
            <a:spLocks noGrp="1"/>
          </p:cNvSpPr>
          <p:nvPr>
            <p:ph type="subTitle"/>
          </p:nvPr>
        </p:nvSpPr>
        <p:spPr>
          <a:xfrm>
            <a:off x="7031880" y="342000"/>
            <a:ext cx="3151800" cy="1688400"/>
          </a:xfrm>
          <a:prstGeom prst="rect">
            <a:avLst/>
          </a:prstGeom>
          <a:noFill/>
          <a:ln w="0">
            <a:noFill/>
          </a:ln>
        </p:spPr>
        <p:txBody>
          <a:bodyPr lIns="0" rIns="0" tIns="0" bIns="0" anchor="t">
            <a:noAutofit/>
          </a:bodyPr>
          <a:p>
            <a:pPr marL="228600" indent="-228600">
              <a:lnSpc>
                <a:spcPct val="90000"/>
              </a:lnSpc>
              <a:spcBef>
                <a:spcPts val="1001"/>
              </a:spcBef>
              <a:buClr>
                <a:srgbClr val="00b0f0"/>
              </a:buClr>
              <a:buFont typeface="Arial"/>
              <a:buChar char="•"/>
            </a:pPr>
            <a:r>
              <a:rPr b="0" lang="en-US" sz="2800" spc="-1" strike="noStrike">
                <a:solidFill>
                  <a:srgbClr val="00b0f0"/>
                </a:solidFill>
                <a:latin typeface="Arial"/>
                <a:ea typeface="DejaVu Sans"/>
              </a:rPr>
              <a:t>Inner circle</a:t>
            </a:r>
            <a:endParaRPr b="0" lang="en-US" sz="2800" spc="-1" strike="noStrike">
              <a:latin typeface="Arial"/>
            </a:endParaRPr>
          </a:p>
        </p:txBody>
      </p:sp>
      <p:pic>
        <p:nvPicPr>
          <p:cNvPr id="375" name="Picture 3" descr=""/>
          <p:cNvPicPr/>
          <p:nvPr/>
        </p:nvPicPr>
        <p:blipFill>
          <a:blip r:embed="rId1"/>
          <a:stretch/>
        </p:blipFill>
        <p:spPr>
          <a:xfrm>
            <a:off x="10316880" y="135000"/>
            <a:ext cx="1603440" cy="1603440"/>
          </a:xfrm>
          <a:prstGeom prst="rect">
            <a:avLst/>
          </a:prstGeom>
          <a:ln w="0">
            <a:noFill/>
          </a:ln>
        </p:spPr>
      </p:pic>
      <p:pic>
        <p:nvPicPr>
          <p:cNvPr id="376" name="Picture 5" descr=""/>
          <p:cNvPicPr/>
          <p:nvPr/>
        </p:nvPicPr>
        <p:blipFill>
          <a:blip r:embed="rId2"/>
          <a:stretch/>
        </p:blipFill>
        <p:spPr>
          <a:xfrm>
            <a:off x="8334360" y="1997640"/>
            <a:ext cx="3700800" cy="3700800"/>
          </a:xfrm>
          <a:prstGeom prst="rect">
            <a:avLst/>
          </a:prstGeom>
          <a:ln w="0">
            <a:noFill/>
          </a:ln>
        </p:spPr>
      </p:pic>
      <p:pic>
        <p:nvPicPr>
          <p:cNvPr id="377" name="Picture 6" descr=""/>
          <p:cNvPicPr/>
          <p:nvPr/>
        </p:nvPicPr>
        <p:blipFill>
          <a:blip r:embed="rId3"/>
          <a:stretch/>
        </p:blipFill>
        <p:spPr>
          <a:xfrm>
            <a:off x="354600" y="1831320"/>
            <a:ext cx="7771320" cy="3885120"/>
          </a:xfrm>
          <a:prstGeom prst="rect">
            <a:avLst/>
          </a:prstGeom>
          <a:ln w="0">
            <a:noFill/>
          </a:ln>
        </p:spPr>
      </p:pic>
      <p:pic>
        <p:nvPicPr>
          <p:cNvPr id="378" name="Picture 7" descr=""/>
          <p:cNvPicPr/>
          <p:nvPr/>
        </p:nvPicPr>
        <p:blipFill>
          <a:blip r:embed="rId4"/>
          <a:stretch/>
        </p:blipFill>
        <p:spPr>
          <a:xfrm>
            <a:off x="5052600" y="2616840"/>
            <a:ext cx="938880" cy="2462760"/>
          </a:xfrm>
          <a:prstGeom prst="rect">
            <a:avLst/>
          </a:prstGeom>
          <a:ln w="0">
            <a:noFill/>
          </a:ln>
        </p:spPr>
      </p:pic>
    </p:spTree>
  </p:cSld>
  <mc:AlternateContent>
    <mc:Choice Requires="p14">
      <p:transition spd="slow" p14:dur="2000"/>
    </mc:Choice>
    <mc:Fallback>
      <p:transition spd="slow"/>
    </mc:Fallback>
  </mc:AlternateContent>
</p:sld>
</file>

<file path=ppt/slides/slide1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Requirements.txt</a:t>
            </a:r>
            <a:endParaRPr b="0" lang="en-US" sz="4000" spc="-1" strike="noStrike">
              <a:latin typeface="Arial"/>
            </a:endParaRPr>
          </a:p>
        </p:txBody>
      </p:sp>
      <p:sp>
        <p:nvSpPr>
          <p:cNvPr id="759"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fontScale="79000"/>
          </a:bodyPr>
          <a:p>
            <a:pPr>
              <a:lnSpc>
                <a:spcPct val="90000"/>
              </a:lnSpc>
              <a:spcBef>
                <a:spcPts val="1001"/>
              </a:spcBef>
              <a:buNone/>
              <a:tabLst>
                <a:tab algn="l" pos="0"/>
              </a:tabLst>
            </a:pPr>
            <a:r>
              <a:rPr b="0" lang="en-US" sz="3600" spc="-1" strike="noStrike">
                <a:solidFill>
                  <a:srgbClr val="ffffff"/>
                </a:solidFill>
                <a:latin typeface="Century Gothic"/>
                <a:ea typeface="DejaVu Sans"/>
              </a:rPr>
              <a:t>python3 -m venv *dir-name*</a:t>
            </a:r>
            <a:endParaRPr b="0" lang="en-US" sz="3600" spc="-1" strike="noStrike">
              <a:latin typeface="Arial"/>
            </a:endParaRPr>
          </a:p>
          <a:p>
            <a:pPr>
              <a:lnSpc>
                <a:spcPct val="90000"/>
              </a:lnSpc>
              <a:spcBef>
                <a:spcPts val="1001"/>
              </a:spcBef>
              <a:buNone/>
              <a:tabLst>
                <a:tab algn="l" pos="0"/>
              </a:tabLst>
            </a:pP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Creates a new virtual environment</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On Debian/Ubuntu systems you may receive an error.</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3600" spc="-1" strike="noStrike">
                <a:solidFill>
                  <a:srgbClr val="ffffff"/>
                </a:solidFill>
                <a:latin typeface="Century Gothic"/>
                <a:ea typeface="DejaVu Sans"/>
              </a:rPr>
              <a:t>source tutorial-env/bin/activate</a:t>
            </a: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Makes the environment the active environment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3600" spc="-1" strike="noStrike">
                <a:solidFill>
                  <a:srgbClr val="ffffff"/>
                </a:solidFill>
                <a:latin typeface="Century Gothic"/>
                <a:ea typeface="DejaVu Sans"/>
              </a:rPr>
              <a:t>deactivate</a:t>
            </a:r>
            <a:endParaRPr b="0" lang="en-US" sz="36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Terminates the currently active environment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760" name="Picture 18" descr=""/>
          <p:cNvPicPr/>
          <p:nvPr/>
        </p:nvPicPr>
        <p:blipFill>
          <a:blip r:embed="rId1"/>
          <a:stretch/>
        </p:blipFill>
        <p:spPr>
          <a:xfrm>
            <a:off x="0" y="0"/>
            <a:ext cx="12189600" cy="1438920"/>
          </a:xfrm>
          <a:prstGeom prst="rect">
            <a:avLst/>
          </a:prstGeom>
          <a:ln w="0">
            <a:noFill/>
          </a:ln>
        </p:spPr>
      </p:pic>
      <p:sp>
        <p:nvSpPr>
          <p:cNvPr id="761"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762"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11</a:t>
            </a:r>
            <a:endParaRPr b="0" lang="en-US" sz="4000" spc="-1" strike="noStrike">
              <a:latin typeface="Arial"/>
            </a:endParaRPr>
          </a:p>
        </p:txBody>
      </p:sp>
      <p:sp>
        <p:nvSpPr>
          <p:cNvPr id="763"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764"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Office Documents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Libraries used in this Module </a:t>
            </a:r>
            <a:endParaRPr b="0" lang="en-US" sz="4000" spc="-1" strike="noStrike">
              <a:latin typeface="Arial"/>
            </a:endParaRPr>
          </a:p>
        </p:txBody>
      </p:sp>
      <p:sp>
        <p:nvSpPr>
          <p:cNvPr id="766"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pPr>
            <a:endParaRPr b="0" lang="en-US" sz="1800" spc="-1" strike="noStrike">
              <a:latin typeface="Arial"/>
            </a:endParaRPr>
          </a:p>
          <a:p>
            <a:pPr algn="ctr">
              <a:lnSpc>
                <a:spcPct val="90000"/>
              </a:lnSpc>
              <a:spcBef>
                <a:spcPts val="1001"/>
              </a:spcBef>
              <a:buNone/>
              <a:tabLst>
                <a:tab algn="l" pos="0"/>
              </a:tabLst>
            </a:pPr>
            <a:r>
              <a:rPr b="0" lang="en-US" sz="2400" spc="-1" strike="noStrike">
                <a:solidFill>
                  <a:srgbClr val="ffffff"/>
                </a:solidFill>
                <a:latin typeface="Century Gothic"/>
                <a:ea typeface="DejaVu Sans"/>
              </a:rPr>
              <a:t>pip install xlwt</a:t>
            </a:r>
            <a:endParaRPr b="0" lang="en-US" sz="2400" spc="-1" strike="noStrike">
              <a:latin typeface="Arial"/>
            </a:endParaRPr>
          </a:p>
          <a:p>
            <a:pPr algn="ctr">
              <a:lnSpc>
                <a:spcPct val="90000"/>
              </a:lnSpc>
              <a:spcBef>
                <a:spcPts val="1001"/>
              </a:spcBef>
              <a:buNone/>
              <a:tabLst>
                <a:tab algn="l" pos="0"/>
              </a:tabLst>
            </a:pPr>
            <a:r>
              <a:rPr b="0" lang="en-US" sz="2400" spc="-1" strike="noStrike">
                <a:solidFill>
                  <a:srgbClr val="ffffff"/>
                </a:solidFill>
                <a:latin typeface="Century Gothic"/>
                <a:ea typeface="DejaVu Sans"/>
              </a:rPr>
              <a:t>pip install xlrd</a:t>
            </a:r>
            <a:endParaRPr b="0" lang="en-US" sz="2400" spc="-1" strike="noStrike">
              <a:latin typeface="Arial"/>
            </a:endParaRPr>
          </a:p>
          <a:p>
            <a:pPr algn="ctr">
              <a:lnSpc>
                <a:spcPct val="90000"/>
              </a:lnSpc>
              <a:spcBef>
                <a:spcPts val="1001"/>
              </a:spcBef>
              <a:buNone/>
              <a:tabLst>
                <a:tab algn="l" pos="0"/>
              </a:tabLst>
            </a:pPr>
            <a:r>
              <a:rPr b="0" lang="en-US" sz="2400" spc="-1" strike="noStrike">
                <a:solidFill>
                  <a:srgbClr val="ffffff"/>
                </a:solidFill>
                <a:latin typeface="Century Gothic"/>
                <a:ea typeface="DejaVu Sans"/>
              </a:rPr>
              <a:t>pip install docx-mailmerge</a:t>
            </a:r>
            <a:endParaRPr b="0" lang="en-US" sz="2400" spc="-1" strike="noStrike">
              <a:latin typeface="Arial"/>
            </a:endParaRPr>
          </a:p>
          <a:p>
            <a:pPr>
              <a:lnSpc>
                <a:spcPct val="90000"/>
              </a:lnSpc>
              <a:spcBef>
                <a:spcPts val="1001"/>
              </a:spcBef>
              <a:buNone/>
              <a:tabLst>
                <a:tab algn="l" pos="0"/>
              </a:tabLs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Writing Excel</a:t>
            </a:r>
            <a:endParaRPr b="0" lang="en-US" sz="4000" spc="-1" strike="noStrike">
              <a:latin typeface="Arial"/>
            </a:endParaRPr>
          </a:p>
        </p:txBody>
      </p:sp>
      <p:sp>
        <p:nvSpPr>
          <p:cNvPr id="768"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pPr>
            <a:endParaRPr b="0" lang="en-US" sz="18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Steps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1. create a workbook</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2. add a new sheet</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3. write data to the sheet</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4. repeat steps 2-3 as necessary</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5. save the workbook.</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itle 1"/>
          <p:cNvSpPr/>
          <p:nvPr/>
        </p:nvSpPr>
        <p:spPr>
          <a:xfrm>
            <a:off x="685800" y="753480"/>
            <a:ext cx="10818000" cy="28000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cap="all">
                <a:solidFill>
                  <a:srgbClr val="ffffff"/>
                </a:solidFill>
                <a:latin typeface="Century Gothic"/>
                <a:ea typeface="DejaVu Sans"/>
              </a:rPr>
              <a:t>Write_excel.PY</a:t>
            </a:r>
            <a:endParaRPr b="0" lang="en-US" sz="3200" spc="-1" strike="noStrike">
              <a:latin typeface="Arial"/>
            </a:endParaRPr>
          </a:p>
        </p:txBody>
      </p:sp>
      <p:sp>
        <p:nvSpPr>
          <p:cNvPr id="770" name="Text Placeholder 2"/>
          <p:cNvSpPr/>
          <p:nvPr/>
        </p:nvSpPr>
        <p:spPr>
          <a:xfrm>
            <a:off x="1024560" y="3648960"/>
            <a:ext cx="10127880" cy="9964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Reading a simple Excel File</a:t>
            </a:r>
            <a:endParaRPr b="0" lang="en-US" sz="4000" spc="-1" strike="noStrike">
              <a:latin typeface="Arial"/>
            </a:endParaRPr>
          </a:p>
        </p:txBody>
      </p:sp>
      <p:sp>
        <p:nvSpPr>
          <p:cNvPr id="772" name="Rectangle 3"/>
          <p:cNvSpPr/>
          <p:nvPr/>
        </p:nvSpPr>
        <p:spPr>
          <a:xfrm>
            <a:off x="647640" y="2365560"/>
            <a:ext cx="1085616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xlrd</a:t>
            </a:r>
            <a:endParaRPr b="0" lang="en-US" sz="1800" spc="-1" strike="noStrike">
              <a:latin typeface="Arial"/>
            </a:endParaRPr>
          </a:p>
          <a:p>
            <a:pPr>
              <a:lnSpc>
                <a:spcPct val="100000"/>
              </a:lnSpc>
              <a:buNone/>
            </a:pPr>
            <a:br>
              <a:rPr sz="1800"/>
            </a:br>
            <a:r>
              <a:rPr b="0" lang="en-US" sz="1800" spc="-1" strike="noStrike">
                <a:solidFill>
                  <a:srgbClr val="9cdcfe"/>
                </a:solidFill>
                <a:latin typeface="Menlo"/>
                <a:ea typeface="DejaVu Sans"/>
              </a:rPr>
              <a:t>file</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'saintcon.xls'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book = xlrd.open_workbook(</a:t>
            </a:r>
            <a:r>
              <a:rPr b="0" lang="en-US" sz="1800" spc="-1" strike="noStrike">
                <a:solidFill>
                  <a:srgbClr val="9cdcfe"/>
                </a:solidFill>
                <a:latin typeface="Menlo"/>
                <a:ea typeface="DejaVu Sans"/>
              </a:rPr>
              <a:t>file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sheet = book.sheet_by_name(</a:t>
            </a:r>
            <a:r>
              <a:rPr b="0" lang="en-US" sz="1800" spc="-1" strike="noStrike">
                <a:solidFill>
                  <a:srgbClr val="ce9178"/>
                </a:solidFill>
                <a:latin typeface="Menlo"/>
                <a:ea typeface="DejaVu Sans"/>
              </a:rPr>
              <a:t>'Saintcon'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'there are </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rows with </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columns'</a:t>
            </a:r>
            <a:r>
              <a:rPr b="0" lang="en-US" sz="1800" spc="-1" strike="noStrike">
                <a:solidFill>
                  <a:srgbClr val="d4d4d4"/>
                </a:solidFill>
                <a:latin typeface="Menlo"/>
                <a:ea typeface="DejaVu Sans"/>
              </a:rPr>
              <a:t>.format(sheet.nrows, sheet.ncols))</a:t>
            </a:r>
            <a:endParaRPr b="0" lang="en-US" sz="1800" spc="-1" strike="noStrike">
              <a:latin typeface="Arial"/>
            </a:endParaRPr>
          </a:p>
          <a:p>
            <a:pPr>
              <a:lnSpc>
                <a:spcPct val="100000"/>
              </a:lnSpc>
              <a:buNone/>
            </a:pPr>
            <a:br>
              <a:rPr sz="1800"/>
            </a:b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r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(sheet.nrows):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c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range</a:t>
            </a:r>
            <a:r>
              <a:rPr b="0" lang="en-US" sz="1800" spc="-1" strike="noStrike">
                <a:solidFill>
                  <a:srgbClr val="d4d4d4"/>
                </a:solidFill>
                <a:latin typeface="Menlo"/>
                <a:ea typeface="DejaVu Sans"/>
              </a:rPr>
              <a:t>(sheet.ncols):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.format(sheet.cell(r, c).value, </a:t>
            </a:r>
            <a:r>
              <a:rPr b="0" lang="en-US" sz="1800" spc="-1" strike="noStrike">
                <a:solidFill>
                  <a:srgbClr val="9cdcfe"/>
                </a:solidFill>
                <a:latin typeface="Menlo"/>
                <a:ea typeface="DejaVu Sans"/>
              </a:rPr>
              <a:t>end</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print("'{}'\t".format(sheet.cell(r, c).ctype, end =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output</a:t>
            </a:r>
            <a:endParaRPr b="0" lang="en-US" sz="4000" spc="-1" strike="noStrike">
              <a:latin typeface="Arial"/>
            </a:endParaRPr>
          </a:p>
        </p:txBody>
      </p:sp>
      <p:sp>
        <p:nvSpPr>
          <p:cNvPr id="774" name="Rectangle 4"/>
          <p:cNvSpPr/>
          <p:nvPr/>
        </p:nvSpPr>
        <p:spPr>
          <a:xfrm>
            <a:off x="4630320" y="914400"/>
            <a:ext cx="2683440" cy="6947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ffffff"/>
                </a:solidFill>
                <a:latin typeface="Century Gothic"/>
                <a:ea typeface="DejaVu Sans"/>
              </a:rPr>
              <a:t>'Date'</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'Quantity'</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'12/25/2018'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'12/26/2018'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'12/27/2018'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'12/28/2018'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'10.0'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'12/29/2018'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'15.0'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'12/30/2018'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'21.0'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'12/31/2018'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'28.0'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'1/1/2019'</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'36.0'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'1/2/2018'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'45.0'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'1/3/2018'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'55.0'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'1/4/2018'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'66.0'</a:t>
            </a:r>
            <a:r>
              <a:rPr b="0" lang="en-US" sz="1800" spc="-1" strike="noStrike">
                <a:solidFill>
                  <a:srgbClr val="ffffff"/>
                </a:solidFill>
                <a:latin typeface="Century Gothic"/>
                <a:ea typeface="DejaVu Sans"/>
              </a:rPr>
              <a:t>	</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'1/5/2018'</a:t>
            </a: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'78.0'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5" name="Title 1"/>
          <p:cNvSpPr/>
          <p:nvPr/>
        </p:nvSpPr>
        <p:spPr>
          <a:xfrm>
            <a:off x="685800" y="753480"/>
            <a:ext cx="10818000" cy="28000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cap="all">
                <a:solidFill>
                  <a:srgbClr val="ffffff"/>
                </a:solidFill>
                <a:latin typeface="Century Gothic"/>
                <a:ea typeface="DejaVu Sans"/>
              </a:rPr>
              <a:t>Mail_merge.PY</a:t>
            </a:r>
            <a:endParaRPr b="0" lang="en-US" sz="3200" spc="-1" strike="noStrike">
              <a:latin typeface="Arial"/>
            </a:endParaRPr>
          </a:p>
        </p:txBody>
      </p:sp>
      <p:sp>
        <p:nvSpPr>
          <p:cNvPr id="776" name="Text Placeholder 2"/>
          <p:cNvSpPr/>
          <p:nvPr/>
        </p:nvSpPr>
        <p:spPr>
          <a:xfrm>
            <a:off x="1024560" y="3648960"/>
            <a:ext cx="10127880" cy="99648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777" name="Picture 18" descr=""/>
          <p:cNvPicPr/>
          <p:nvPr/>
        </p:nvPicPr>
        <p:blipFill>
          <a:blip r:embed="rId1"/>
          <a:stretch/>
        </p:blipFill>
        <p:spPr>
          <a:xfrm>
            <a:off x="0" y="0"/>
            <a:ext cx="12189600" cy="1438920"/>
          </a:xfrm>
          <a:prstGeom prst="rect">
            <a:avLst/>
          </a:prstGeom>
          <a:ln w="0">
            <a:noFill/>
          </a:ln>
        </p:spPr>
      </p:pic>
      <p:sp>
        <p:nvSpPr>
          <p:cNvPr id="778"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779"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12</a:t>
            </a:r>
            <a:endParaRPr b="0" lang="en-US" sz="4000" spc="-1" strike="noStrike">
              <a:latin typeface="Arial"/>
            </a:endParaRPr>
          </a:p>
        </p:txBody>
      </p:sp>
      <p:sp>
        <p:nvSpPr>
          <p:cNvPr id="780"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781"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Requests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2" name="Title 1"/>
          <p:cNvSpPr/>
          <p:nvPr/>
        </p:nvSpPr>
        <p:spPr>
          <a:xfrm>
            <a:off x="2895480" y="764280"/>
            <a:ext cx="8607960" cy="1290600"/>
          </a:xfrm>
          <a:prstGeom prst="rect">
            <a:avLst/>
          </a:prstGeom>
          <a:noFill/>
          <a:ln w="0">
            <a:noFill/>
          </a:ln>
        </p:spPr>
        <p:style>
          <a:lnRef idx="0"/>
          <a:fillRef idx="0"/>
          <a:effectRef idx="0"/>
          <a:fontRef idx="minor"/>
        </p:style>
      </p:sp>
      <p:sp>
        <p:nvSpPr>
          <p:cNvPr id="783"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Python has several libraries that can be used to interact with the internet.</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u="sng">
                <a:solidFill>
                  <a:srgbClr val="0000ff"/>
                </a:solidFill>
                <a:uFillTx/>
                <a:latin typeface="Century Gothic"/>
                <a:ea typeface="DejaVu Sans"/>
                <a:hlinkClick r:id="rId1"/>
              </a:rPr>
              <a:t>Httplib</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u="sng">
                <a:solidFill>
                  <a:srgbClr val="0000ff"/>
                </a:solidFill>
                <a:uFillTx/>
                <a:latin typeface="Century Gothic"/>
                <a:ea typeface="DejaVu Sans"/>
                <a:hlinkClick r:id="rId2"/>
              </a:rPr>
              <a:t>Urllib</a:t>
            </a: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PyPi includes a module named </a:t>
            </a:r>
            <a:r>
              <a:rPr b="0" lang="en-US" sz="2200" spc="-1" strike="noStrike" u="sng">
                <a:solidFill>
                  <a:srgbClr val="0000ff"/>
                </a:solidFill>
                <a:uFillTx/>
                <a:latin typeface="Century Gothic"/>
                <a:ea typeface="DejaVu Sans"/>
                <a:hlinkClick r:id="rId3"/>
              </a:rPr>
              <a:t>requests</a:t>
            </a:r>
            <a:r>
              <a:rPr b="0" lang="en-US" sz="2200" spc="-1" strike="noStrike">
                <a:solidFill>
                  <a:srgbClr val="ffffff"/>
                </a:solidFill>
                <a:latin typeface="Century Gothic"/>
                <a:ea typeface="DejaVu Sans"/>
              </a:rPr>
              <a:t> that simplifies it even more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install:</a:t>
            </a:r>
            <a:endParaRPr b="0" lang="en-US" sz="2200" spc="-1" strike="noStrike">
              <a:latin typeface="Arial"/>
            </a:endParaRPr>
          </a:p>
          <a:p>
            <a:pPr algn="ctr">
              <a:lnSpc>
                <a:spcPct val="90000"/>
              </a:lnSpc>
              <a:spcBef>
                <a:spcPts val="1001"/>
              </a:spcBef>
              <a:buNone/>
              <a:tabLst>
                <a:tab algn="l" pos="0"/>
              </a:tabLst>
            </a:pPr>
            <a:r>
              <a:rPr b="0" lang="en-US" sz="4000" spc="-1" strike="noStrike">
                <a:solidFill>
                  <a:srgbClr val="ffffff"/>
                </a:solidFill>
                <a:latin typeface="Century Gothic"/>
                <a:ea typeface="DejaVu Sans"/>
              </a:rPr>
              <a:t>pip install requests</a:t>
            </a:r>
            <a:endParaRPr b="0" lang="en-US" sz="4000" spc="-1" strike="noStrike">
              <a:latin typeface="Arial"/>
            </a:endParaRPr>
          </a:p>
          <a:p>
            <a:pPr>
              <a:lnSpc>
                <a:spcPct val="90000"/>
              </a:lnSpc>
              <a:spcBef>
                <a:spcPts val="1001"/>
              </a:spcBef>
              <a:buNone/>
              <a:tabLst>
                <a:tab algn="l" pos="0"/>
              </a:tabLst>
            </a:pPr>
            <a:endParaRPr b="0" lang="en-US" sz="4000" spc="-1" strike="noStrike">
              <a:latin typeface="Arial"/>
            </a:endParaRPr>
          </a:p>
          <a:p>
            <a:pPr marL="457200">
              <a:lnSpc>
                <a:spcPct val="90000"/>
              </a:lnSpc>
              <a:spcBef>
                <a:spcPts val="499"/>
              </a:spcBef>
              <a:buNone/>
              <a:tabLst>
                <a:tab algn="l" pos="0"/>
              </a:tabLst>
            </a:pPr>
            <a:endParaRPr b="0" lang="en-US" sz="4000" spc="-1" strike="noStrike">
              <a:latin typeface="Arial"/>
            </a:endParaRPr>
          </a:p>
          <a:p>
            <a:pPr marL="457200">
              <a:lnSpc>
                <a:spcPct val="100000"/>
              </a:lnSpc>
              <a:buNone/>
              <a:tabLst>
                <a:tab algn="l" pos="0"/>
              </a:tabLst>
            </a:pP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Steps 3</a:t>
            </a:r>
            <a:endParaRPr b="0" lang="en-US" sz="4400" spc="-1" strike="noStrike">
              <a:latin typeface="Arial"/>
            </a:endParaRPr>
          </a:p>
        </p:txBody>
      </p:sp>
      <p:sp>
        <p:nvSpPr>
          <p:cNvPr id="380" name="PlaceHolder 2"/>
          <p:cNvSpPr>
            <a:spLocks noGrp="1"/>
          </p:cNvSpPr>
          <p:nvPr>
            <p:ph type="subTitle"/>
          </p:nvPr>
        </p:nvSpPr>
        <p:spPr>
          <a:xfrm>
            <a:off x="609480" y="1739520"/>
            <a:ext cx="5820120" cy="1688400"/>
          </a:xfrm>
          <a:prstGeom prst="rect">
            <a:avLst/>
          </a:prstGeom>
          <a:noFill/>
          <a:ln w="0">
            <a:noFill/>
          </a:ln>
        </p:spPr>
        <p:txBody>
          <a:bodyPr lIns="0" rIns="0" tIns="0" bIns="0" anchor="t">
            <a:noAutofit/>
          </a:bodyPr>
          <a:p>
            <a:pPr marL="228600" indent="-228600">
              <a:lnSpc>
                <a:spcPct val="90000"/>
              </a:lnSpc>
              <a:spcBef>
                <a:spcPts val="1001"/>
              </a:spcBef>
              <a:buClr>
                <a:srgbClr val="92d050"/>
              </a:buClr>
              <a:buFont typeface="Arial"/>
              <a:buChar char="•"/>
            </a:pPr>
            <a:r>
              <a:rPr b="0" lang="en-US" sz="2800" spc="-1" strike="noStrike">
                <a:solidFill>
                  <a:srgbClr val="92d050"/>
                </a:solidFill>
                <a:latin typeface="Arial"/>
                <a:ea typeface="DejaVu Sans"/>
              </a:rPr>
              <a:t>Inside text</a:t>
            </a:r>
            <a:endParaRPr b="0" lang="en-US" sz="2800" spc="-1" strike="noStrike">
              <a:latin typeface="Arial"/>
            </a:endParaRPr>
          </a:p>
          <a:p>
            <a:pPr>
              <a:lnSpc>
                <a:spcPct val="90000"/>
              </a:lnSpc>
              <a:spcBef>
                <a:spcPts val="1001"/>
              </a:spcBef>
              <a:buNone/>
            </a:pPr>
            <a:endParaRPr b="0" lang="en-US" sz="2800" spc="-1" strike="noStrike">
              <a:latin typeface="Arial"/>
            </a:endParaRPr>
          </a:p>
          <a:p>
            <a:pPr marL="228600" indent="-228600">
              <a:lnSpc>
                <a:spcPct val="90000"/>
              </a:lnSpc>
              <a:spcBef>
                <a:spcPts val="1001"/>
              </a:spcBef>
              <a:buClr>
                <a:srgbClr val="92d050"/>
              </a:buClr>
              <a:buFont typeface="Arial"/>
              <a:buChar char="•"/>
            </a:pPr>
            <a:r>
              <a:rPr b="0" lang="en-US" sz="2800" spc="-1" strike="noStrike">
                <a:solidFill>
                  <a:srgbClr val="92d050"/>
                </a:solidFill>
                <a:latin typeface="Arial"/>
                <a:ea typeface="DejaVu Sans"/>
              </a:rPr>
              <a:t>A little bit more work in</a:t>
            </a:r>
            <a:endParaRPr b="0" lang="en-US" sz="2800" spc="-1" strike="noStrike">
              <a:latin typeface="Arial"/>
            </a:endParaRPr>
          </a:p>
          <a:p>
            <a:pPr marL="228600" indent="-228600">
              <a:lnSpc>
                <a:spcPct val="90000"/>
              </a:lnSpc>
              <a:spcBef>
                <a:spcPts val="1001"/>
              </a:spcBef>
              <a:buClr>
                <a:srgbClr val="92d050"/>
              </a:buClr>
              <a:buFont typeface="Arial"/>
              <a:buChar char="•"/>
            </a:pPr>
            <a:r>
              <a:rPr b="0" lang="en-US" sz="2800" spc="-1" strike="noStrike">
                <a:solidFill>
                  <a:srgbClr val="92d050"/>
                </a:solidFill>
                <a:latin typeface="Arial"/>
                <a:ea typeface="DejaVu Sans"/>
              </a:rPr>
              <a:t>Python than we should see here.</a:t>
            </a:r>
            <a:endParaRPr b="0" lang="en-US" sz="2800" spc="-1" strike="noStrike">
              <a:latin typeface="Arial"/>
            </a:endParaRPr>
          </a:p>
          <a:p>
            <a:pPr>
              <a:lnSpc>
                <a:spcPct val="90000"/>
              </a:lnSpc>
              <a:spcBef>
                <a:spcPts val="1001"/>
              </a:spcBef>
              <a:buNone/>
            </a:pPr>
            <a:endParaRPr b="0" lang="en-US" sz="2800" spc="-1" strike="noStrike">
              <a:latin typeface="Arial"/>
            </a:endParaRPr>
          </a:p>
        </p:txBody>
      </p:sp>
      <p:pic>
        <p:nvPicPr>
          <p:cNvPr id="381" name="Picture 3" descr=""/>
          <p:cNvPicPr/>
          <p:nvPr/>
        </p:nvPicPr>
        <p:blipFill>
          <a:blip r:embed="rId1"/>
          <a:stretch/>
        </p:blipFill>
        <p:spPr>
          <a:xfrm>
            <a:off x="10316880" y="135000"/>
            <a:ext cx="1603440" cy="1603440"/>
          </a:xfrm>
          <a:prstGeom prst="rect">
            <a:avLst/>
          </a:prstGeom>
          <a:ln w="0">
            <a:noFill/>
          </a:ln>
        </p:spPr>
      </p:pic>
      <p:pic>
        <p:nvPicPr>
          <p:cNvPr id="382" name="Picture 5" descr=""/>
          <p:cNvPicPr/>
          <p:nvPr/>
        </p:nvPicPr>
        <p:blipFill>
          <a:blip r:embed="rId2"/>
          <a:stretch/>
        </p:blipFill>
        <p:spPr>
          <a:xfrm>
            <a:off x="6430680" y="564840"/>
            <a:ext cx="3700800" cy="3700800"/>
          </a:xfrm>
          <a:prstGeom prst="rect">
            <a:avLst/>
          </a:prstGeom>
          <a:ln w="0">
            <a:noFill/>
          </a:ln>
        </p:spPr>
      </p:pic>
      <p:sp>
        <p:nvSpPr>
          <p:cNvPr id="383" name="TextBox 7"/>
          <p:cNvSpPr/>
          <p:nvPr/>
        </p:nvSpPr>
        <p:spPr>
          <a:xfrm>
            <a:off x="640800" y="5516280"/>
            <a:ext cx="645624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0" lang="en-US" sz="3600" spc="-1" strike="noStrike">
                <a:solidFill>
                  <a:srgbClr val="92d050"/>
                </a:solidFill>
                <a:latin typeface="Arial"/>
                <a:ea typeface="DejaVu Sans"/>
              </a:rPr>
              <a:t>https://www.dcode.fr/xor-cipher</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1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Unauthenticated</a:t>
            </a:r>
            <a:br>
              <a:rPr sz="1800"/>
            </a:br>
            <a:r>
              <a:rPr b="0" lang="en-US" sz="4000" spc="-1" strike="noStrike" cap="all">
                <a:solidFill>
                  <a:srgbClr val="ffffff"/>
                </a:solidFill>
                <a:latin typeface="Century Gothic"/>
                <a:ea typeface="DejaVu Sans"/>
              </a:rPr>
              <a:t> requests</a:t>
            </a:r>
            <a:endParaRPr b="0" lang="en-US" sz="4000" spc="-1" strike="noStrike">
              <a:latin typeface="Arial"/>
            </a:endParaRPr>
          </a:p>
        </p:txBody>
      </p:sp>
      <p:sp>
        <p:nvSpPr>
          <p:cNvPr id="785" name="Rectangle 3"/>
          <p:cNvSpPr/>
          <p:nvPr/>
        </p:nvSpPr>
        <p:spPr>
          <a:xfrm>
            <a:off x="1428840" y="2712960"/>
            <a:ext cx="771264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request = requests.get(</a:t>
            </a:r>
            <a:r>
              <a:rPr b="0" lang="en-US" sz="1800" spc="-1" strike="noStrike">
                <a:solidFill>
                  <a:srgbClr val="ce9178"/>
                </a:solidFill>
                <a:latin typeface="Menlo"/>
                <a:ea typeface="DejaVu Sans"/>
              </a:rPr>
              <a:t>'https://www.google.com/'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p:txBody>
      </p:sp>
      <p:sp>
        <p:nvSpPr>
          <p:cNvPr id="786" name="TextBox 4"/>
          <p:cNvSpPr/>
          <p:nvPr/>
        </p:nvSpPr>
        <p:spPr>
          <a:xfrm>
            <a:off x="1428840" y="5848200"/>
            <a:ext cx="182160" cy="36684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Title 1"/>
          <p:cNvSpPr/>
          <p:nvPr/>
        </p:nvSpPr>
        <p:spPr>
          <a:xfrm>
            <a:off x="2895480" y="764280"/>
            <a:ext cx="8607960" cy="1290600"/>
          </a:xfrm>
          <a:prstGeom prst="rect">
            <a:avLst/>
          </a:prstGeom>
          <a:noFill/>
          <a:ln w="0">
            <a:noFill/>
          </a:ln>
        </p:spPr>
        <p:style>
          <a:lnRef idx="0"/>
          <a:fillRef idx="0"/>
          <a:effectRef idx="0"/>
          <a:fontRef idx="minor"/>
        </p:style>
      </p:sp>
      <p:sp>
        <p:nvSpPr>
          <p:cNvPr id="788"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fontScale="92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majority of scripts that I have seen use code like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gn="ctr">
              <a:lnSpc>
                <a:spcPct val="90000"/>
              </a:lnSpc>
              <a:spcBef>
                <a:spcPts val="1001"/>
              </a:spcBef>
              <a:buNone/>
              <a:tabLst>
                <a:tab algn="l" pos="0"/>
              </a:tabLst>
            </a:pPr>
            <a:r>
              <a:rPr b="0" lang="en-US" sz="3200" spc="-1" strike="noStrike">
                <a:solidFill>
                  <a:srgbClr val="ffffff"/>
                </a:solidFill>
                <a:latin typeface="Century Gothic"/>
                <a:ea typeface="DejaVu Sans"/>
              </a:rPr>
              <a:t>request.status_code == 200:</a:t>
            </a:r>
            <a:endParaRPr b="0" lang="en-US" sz="3200" spc="-1" strike="noStrike">
              <a:latin typeface="Arial"/>
            </a:endParaRPr>
          </a:p>
          <a:p>
            <a:pPr>
              <a:lnSpc>
                <a:spcPct val="90000"/>
              </a:lnSpc>
              <a:spcBef>
                <a:spcPts val="1001"/>
              </a:spcBef>
              <a:buNone/>
              <a:tabLst>
                <a:tab algn="l" pos="0"/>
              </a:tabLst>
            </a:pPr>
            <a:endParaRPr b="0" lang="en-US" sz="3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However the following is a slightly better example to adopt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gn="ctr">
              <a:lnSpc>
                <a:spcPct val="90000"/>
              </a:lnSpc>
              <a:spcBef>
                <a:spcPts val="1001"/>
              </a:spcBef>
              <a:buNone/>
              <a:tabLst>
                <a:tab algn="l" pos="0"/>
              </a:tabLst>
            </a:pPr>
            <a:r>
              <a:rPr b="0" lang="en-US" sz="3200" spc="-1" strike="noStrike">
                <a:solidFill>
                  <a:srgbClr val="ffffff"/>
                </a:solidFill>
                <a:latin typeface="Century Gothic"/>
                <a:ea typeface="DejaVu Sans"/>
              </a:rPr>
              <a:t>request.status_code == request.codes.ok:</a:t>
            </a:r>
            <a:endParaRPr b="0" lang="en-US" sz="3200" spc="-1" strike="noStrike">
              <a:latin typeface="Arial"/>
            </a:endParaRPr>
          </a:p>
          <a:p>
            <a:pPr>
              <a:lnSpc>
                <a:spcPct val="90000"/>
              </a:lnSpc>
              <a:spcBef>
                <a:spcPts val="1001"/>
              </a:spcBef>
              <a:buNone/>
              <a:tabLst>
                <a:tab algn="l" pos="0"/>
              </a:tabLst>
            </a:pPr>
            <a:endParaRPr b="0" lang="en-US" sz="3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More information:  </a:t>
            </a:r>
            <a:r>
              <a:rPr b="0" lang="en-US" sz="2200" spc="-1" strike="noStrike" u="sng">
                <a:solidFill>
                  <a:srgbClr val="0000ff"/>
                </a:solidFill>
                <a:uFillTx/>
                <a:latin typeface="Century Gothic"/>
                <a:ea typeface="DejaVu Sans"/>
                <a:hlinkClick r:id="rId1"/>
              </a:rPr>
              <a:t>status codes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Or learn something New</a:t>
            </a:r>
            <a:endParaRPr b="0" lang="en-US" sz="4000" spc="-1" strike="noStrike">
              <a:latin typeface="Arial"/>
            </a:endParaRPr>
          </a:p>
        </p:txBody>
      </p:sp>
      <p:sp>
        <p:nvSpPr>
          <p:cNvPr id="790" name="Rectangle 3"/>
          <p:cNvSpPr/>
          <p:nvPr/>
        </p:nvSpPr>
        <p:spPr>
          <a:xfrm>
            <a:off x="3048120" y="3191040"/>
            <a:ext cx="6093360" cy="20098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what does this print?</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(requests.status_codes._codes[</a:t>
            </a:r>
            <a:r>
              <a:rPr b="0" lang="en-US" sz="1800" spc="-1" strike="noStrike">
                <a:solidFill>
                  <a:srgbClr val="b5cea8"/>
                </a:solidFill>
                <a:latin typeface="Menlo"/>
                <a:ea typeface="DejaVu Sans"/>
              </a:rPr>
              <a:t>418</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br>
              <a:rPr sz="1800"/>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Dilbert </a:t>
            </a:r>
            <a:endParaRPr b="0" lang="en-US" sz="4000" spc="-1" strike="noStrike">
              <a:latin typeface="Arial"/>
            </a:endParaRPr>
          </a:p>
        </p:txBody>
      </p:sp>
      <p:sp>
        <p:nvSpPr>
          <p:cNvPr id="792" name="Rectangle 3"/>
          <p:cNvSpPr/>
          <p:nvPr/>
        </p:nvSpPr>
        <p:spPr>
          <a:xfrm>
            <a:off x="171360" y="2057400"/>
            <a:ext cx="1133208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image copy right Scot Adams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request = requests.get(</a:t>
            </a:r>
            <a:r>
              <a:rPr b="0" lang="en-US" sz="1800" spc="-1" strike="noStrike">
                <a:solidFill>
                  <a:srgbClr val="ce9178"/>
                </a:solidFill>
                <a:latin typeface="Menlo"/>
                <a:ea typeface="DejaVu Sans"/>
              </a:rPr>
              <a:t>'https://assets.amuniversal.com/7f7ed250c7460137c2df005056a9545d'</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header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request.headers: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f</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header</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request.headers[header]</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See table in wiki for what this prints</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a:t>
            </a:r>
            <a:r>
              <a:rPr b="0" lang="en-US" sz="1800" spc="-1" strike="noStrike">
                <a:solidFill>
                  <a:srgbClr val="b5cea8"/>
                </a:solidFill>
                <a:latin typeface="Menlo"/>
                <a:ea typeface="DejaVu Sans"/>
              </a:rPr>
              <a:t>20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prints the first 20 bytes of the content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b'GIF89a\x84\x03\x18\x01\xf7\x00\x00\x01\x01\x02\x05\x05\x08\x07'</a:t>
            </a:r>
            <a:endParaRPr b="0" lang="en-US" sz="1800" spc="-1" strike="noStrike">
              <a:latin typeface="Arial"/>
            </a:endParaRPr>
          </a:p>
        </p:txBody>
      </p:sp>
      <p:sp>
        <p:nvSpPr>
          <p:cNvPr id="793" name="Rectangle 670"/>
          <p:cNvSpPr/>
          <p:nvPr/>
        </p:nvSpPr>
        <p:spPr>
          <a:xfrm>
            <a:off x="4061160" y="5942160"/>
            <a:ext cx="3656160" cy="7138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2200" spc="-1" strike="noStrike">
                <a:solidFill>
                  <a:srgbClr val="000000"/>
                </a:solidFill>
                <a:latin typeface="Arial"/>
                <a:ea typeface="DejaVu Sans"/>
              </a:rPr>
              <a:t>https://tinyurl.com/4u3syv65</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headers</a:t>
            </a:r>
            <a:endParaRPr b="0" lang="en-US" sz="4000" spc="-1" strike="noStrike">
              <a:latin typeface="Arial"/>
            </a:endParaRPr>
          </a:p>
        </p:txBody>
      </p:sp>
      <p:graphicFrame>
        <p:nvGraphicFramePr>
          <p:cNvPr id="795" name="Content Placeholder 3"/>
          <p:cNvGraphicFramePr/>
          <p:nvPr/>
        </p:nvGraphicFramePr>
        <p:xfrm>
          <a:off x="2273760" y="1771560"/>
          <a:ext cx="7644240" cy="4598280"/>
        </p:xfrm>
        <a:graphic>
          <a:graphicData uri="http://schemas.openxmlformats.org/drawingml/2006/table">
            <a:tbl>
              <a:tblPr/>
              <a:tblGrid>
                <a:gridCol w="3822120"/>
                <a:gridCol w="3822480"/>
              </a:tblGrid>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Header</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Value</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Date</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Sat, 19 Oct 2019 02:28:37 GMT</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Content-Type</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image/gif</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Transfer-Encoding</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chunked</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Connection</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keep-alive</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Server</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PWS/8.3.1.0.8</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Content-Disposition</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inline; filename="dt191018.gif"</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Content-Transfer-Encoding</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binary</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X-XSS-Protection</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1; mode=block</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X-Content-Type-Options</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nosniff</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X-Request-Id</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68459d4f-bde8-40a4-8093-416651fb9b6d</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ETag</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W/"89fb2dc2abbb245ceaee0be0e3542c71"</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Status</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200 OK</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Age</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52259</a:t>
                      </a:r>
                      <a:endParaRPr b="0" lang="en-US" sz="1100" spc="-1" strike="noStrike">
                        <a:latin typeface="Arial"/>
                      </a:endParaRPr>
                    </a:p>
                  </a:txBody>
                  <a:tcPr anchor="t" marL="58320" marR="58320">
                    <a:lnL>
                      <a:noFill/>
                    </a:lnL>
                    <a:lnR>
                      <a:noFill/>
                    </a:lnR>
                    <a:lnT>
                      <a:noFill/>
                    </a:lnT>
                    <a:lnB>
                      <a:noFill/>
                    </a:lnB>
                    <a:noFill/>
                  </a:tcPr>
                </a:tc>
              </a:tr>
              <a:tr h="451440">
                <a:tc>
                  <a:txBody>
                    <a:bodyPr lIns="58320" rIns="58320" anchor="t">
                      <a:noAutofit/>
                    </a:bodyPr>
                    <a:p>
                      <a:pPr>
                        <a:lnSpc>
                          <a:spcPct val="100000"/>
                        </a:lnSpc>
                        <a:buNone/>
                      </a:pPr>
                      <a:r>
                        <a:rPr b="0" lang="en-US" sz="1100" spc="-1" strike="noStrike">
                          <a:solidFill>
                            <a:srgbClr val="ffffff"/>
                          </a:solidFill>
                          <a:latin typeface="Century Gothic"/>
                          <a:ea typeface="DejaVu Sans"/>
                        </a:rPr>
                        <a:t>Via</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1.1 PSmgbsdBOS1xt88:6 (W), 1.1 PSmgasbIAD1us80:10 (W)</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X-Px</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ht PSmgasbIAD1us80IAD</a:t>
                      </a:r>
                      <a:endParaRPr b="0" lang="en-US" sz="1100" spc="-1" strike="noStrike">
                        <a:latin typeface="Arial"/>
                      </a:endParaRPr>
                    </a:p>
                  </a:txBody>
                  <a:tcPr anchor="t" marL="58320" marR="58320">
                    <a:lnL>
                      <a:noFill/>
                    </a:lnL>
                    <a:lnR>
                      <a:noFill/>
                    </a:lnR>
                    <a:lnT>
                      <a:noFill/>
                    </a:lnT>
                    <a:lnB>
                      <a:noFill/>
                    </a:lnB>
                    <a:noFill/>
                  </a:tcPr>
                </a:tc>
              </a:tr>
              <a:tr h="259200">
                <a:tc>
                  <a:txBody>
                    <a:bodyPr lIns="58320" rIns="58320" anchor="t">
                      <a:noAutofit/>
                    </a:bodyPr>
                    <a:p>
                      <a:pPr>
                        <a:lnSpc>
                          <a:spcPct val="100000"/>
                        </a:lnSpc>
                        <a:buNone/>
                      </a:pPr>
                      <a:r>
                        <a:rPr b="0" lang="en-US" sz="1100" spc="-1" strike="noStrike">
                          <a:solidFill>
                            <a:srgbClr val="ffffff"/>
                          </a:solidFill>
                          <a:latin typeface="Century Gothic"/>
                          <a:ea typeface="DejaVu Sans"/>
                        </a:rPr>
                        <a:t>Cache-Control</a:t>
                      </a:r>
                      <a:endParaRPr b="0" lang="en-US" sz="1100" spc="-1" strike="noStrike">
                        <a:latin typeface="Arial"/>
                      </a:endParaRPr>
                    </a:p>
                  </a:txBody>
                  <a:tcPr anchor="t" marL="58320" marR="58320">
                    <a:lnL>
                      <a:noFill/>
                    </a:lnL>
                    <a:lnR>
                      <a:noFill/>
                    </a:lnR>
                    <a:lnT>
                      <a:noFill/>
                    </a:lnT>
                    <a:lnB>
                      <a:noFill/>
                    </a:lnB>
                    <a:noFill/>
                  </a:tcPr>
                </a:tc>
                <a:tc>
                  <a:txBody>
                    <a:bodyPr lIns="58320" rIns="58320" anchor="t">
                      <a:noAutofit/>
                    </a:bodyPr>
                    <a:p>
                      <a:pPr>
                        <a:lnSpc>
                          <a:spcPct val="100000"/>
                        </a:lnSpc>
                        <a:buNone/>
                      </a:pPr>
                      <a:r>
                        <a:rPr b="0" lang="en-US" sz="1100" spc="-1" strike="noStrike">
                          <a:solidFill>
                            <a:srgbClr val="ffffff"/>
                          </a:solidFill>
                          <a:latin typeface="Century Gothic"/>
                          <a:ea typeface="DejaVu Sans"/>
                        </a:rPr>
                        <a:t>max-age=604800</a:t>
                      </a:r>
                      <a:endParaRPr b="0" lang="en-US" sz="1100" spc="-1" strike="noStrike">
                        <a:latin typeface="Arial"/>
                      </a:endParaRPr>
                    </a:p>
                  </a:txBody>
                  <a:tcPr anchor="t" marL="58320" marR="5832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1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Title 1"/>
          <p:cNvSpPr/>
          <p:nvPr/>
        </p:nvSpPr>
        <p:spPr>
          <a:xfrm>
            <a:off x="2895480" y="764280"/>
            <a:ext cx="8607960" cy="1290600"/>
          </a:xfrm>
          <a:prstGeom prst="rect">
            <a:avLst/>
          </a:prstGeom>
          <a:noFill/>
          <a:ln w="0">
            <a:noFill/>
          </a:ln>
        </p:spPr>
        <p:style>
          <a:lnRef idx="0"/>
          <a:fillRef idx="0"/>
          <a:effectRef idx="0"/>
          <a:fontRef idx="minor"/>
        </p:style>
      </p:sp>
      <p:sp>
        <p:nvSpPr>
          <p:cNvPr id="797" name="Rectangle 3"/>
          <p:cNvSpPr/>
          <p:nvPr/>
        </p:nvSpPr>
        <p:spPr>
          <a:xfrm>
            <a:off x="1257480" y="2808360"/>
            <a:ext cx="9675000" cy="17355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request = requests.request(</a:t>
            </a:r>
            <a:r>
              <a:rPr b="0" lang="en-US" sz="1800" spc="-1" strike="noStrike">
                <a:solidFill>
                  <a:srgbClr val="ce9178"/>
                </a:solidFill>
                <a:latin typeface="Menlo"/>
                <a:ea typeface="DejaVu Sans"/>
              </a:rPr>
              <a:t>'GET'</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url</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'https://www.google.com/'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request.status_code == </a:t>
            </a:r>
            <a:r>
              <a:rPr b="0" lang="en-US" sz="1800" spc="-1" strike="noStrike">
                <a:solidFill>
                  <a:srgbClr val="b5cea8"/>
                </a:solidFill>
                <a:latin typeface="Menlo"/>
                <a:ea typeface="DejaVu Sans"/>
              </a:rPr>
              <a:t>200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(request.content)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Will print the html for the google homepage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Sessions</a:t>
            </a:r>
            <a:endParaRPr b="0" lang="en-US" sz="4000" spc="-1" strike="noStrike">
              <a:latin typeface="Arial"/>
            </a:endParaRPr>
          </a:p>
        </p:txBody>
      </p:sp>
      <p:sp>
        <p:nvSpPr>
          <p:cNvPr id="799" name="Content Placeholder 2"/>
          <p:cNvSpPr/>
          <p:nvPr/>
        </p:nvSpPr>
        <p:spPr>
          <a:xfrm>
            <a:off x="685800" y="3568680"/>
            <a:ext cx="5407560" cy="291852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Great for stateless unauthenticated web requests.  Need to do more for websites that require authentication.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We will explore using </a:t>
            </a:r>
            <a:r>
              <a:rPr b="0" lang="en-US" sz="2400" spc="-1" strike="noStrike">
                <a:solidFill>
                  <a:srgbClr val="ffffff"/>
                </a:solidFill>
                <a:latin typeface="Century Gothic"/>
                <a:ea typeface="DejaVu Sans"/>
              </a:rPr>
              <a:t>Google Gruyere – an intentionally vulnerable website.</a:t>
            </a:r>
            <a:endParaRPr b="0" lang="en-US" sz="2400" spc="-1" strike="noStrike">
              <a:latin typeface="Arial"/>
            </a:endParaRPr>
          </a:p>
          <a:p>
            <a:pPr>
              <a:lnSpc>
                <a:spcPct val="90000"/>
              </a:lnSpc>
              <a:spcBef>
                <a:spcPts val="1001"/>
              </a:spcBef>
              <a:buNone/>
            </a:pPr>
            <a:endParaRPr b="0" lang="en-US" sz="2400" spc="-1" strike="noStrike">
              <a:latin typeface="Arial"/>
            </a:endParaRPr>
          </a:p>
        </p:txBody>
      </p:sp>
      <p:pic>
        <p:nvPicPr>
          <p:cNvPr id="800" name="Picture 3" descr=""/>
          <p:cNvPicPr/>
          <p:nvPr/>
        </p:nvPicPr>
        <p:blipFill>
          <a:blip r:embed="rId1"/>
          <a:stretch/>
        </p:blipFill>
        <p:spPr>
          <a:xfrm>
            <a:off x="7067520" y="3625920"/>
            <a:ext cx="4836240" cy="2918520"/>
          </a:xfrm>
          <a:prstGeom prst="rect">
            <a:avLst/>
          </a:prstGeom>
          <a:ln w="0">
            <a:noFill/>
          </a:ln>
        </p:spPr>
      </p:pic>
      <p:pic>
        <p:nvPicPr>
          <p:cNvPr id="801" name="Picture 4" descr=""/>
          <p:cNvPicPr/>
          <p:nvPr/>
        </p:nvPicPr>
        <p:blipFill>
          <a:blip r:embed="rId2"/>
          <a:stretch/>
        </p:blipFill>
        <p:spPr>
          <a:xfrm>
            <a:off x="242640" y="153720"/>
            <a:ext cx="7849440" cy="3133080"/>
          </a:xfrm>
          <a:prstGeom prst="rect">
            <a:avLst/>
          </a:prstGeom>
          <a:ln w="0">
            <a:noFill/>
          </a:ln>
        </p:spPr>
      </p:pic>
    </p:spTree>
  </p:cSld>
  <mc:AlternateContent>
    <mc:Choice Requires="p14">
      <p:transition spd="slow" p14:dur="2000"/>
    </mc:Choice>
    <mc:Fallback>
      <p:transition spd="slow"/>
    </mc:Fallback>
  </mc:AlternateContent>
</p:sld>
</file>

<file path=ppt/slides/slide1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Title 1"/>
          <p:cNvSpPr/>
          <p:nvPr/>
        </p:nvSpPr>
        <p:spPr>
          <a:xfrm>
            <a:off x="685800" y="753480"/>
            <a:ext cx="10818000" cy="2800080"/>
          </a:xfrm>
          <a:prstGeom prst="rect">
            <a:avLst/>
          </a:prstGeom>
          <a:noFill/>
          <a:ln w="0">
            <a:noFill/>
          </a:ln>
        </p:spPr>
        <p:style>
          <a:lnRef idx="0"/>
          <a:fillRef idx="0"/>
          <a:effectRef idx="0"/>
          <a:fontRef idx="minor"/>
        </p:style>
        <p:txBody>
          <a:bodyPr lIns="90000" rIns="90000" tIns="45000" bIns="45000" anchor="ctr">
            <a:noAutofit/>
          </a:bodyPr>
          <a:p>
            <a:pPr>
              <a:lnSpc>
                <a:spcPct val="90000"/>
              </a:lnSpc>
              <a:buNone/>
            </a:pPr>
            <a:r>
              <a:rPr b="0" lang="en-US" sz="3200" spc="-1" strike="noStrike" cap="all">
                <a:solidFill>
                  <a:srgbClr val="ffffff"/>
                </a:solidFill>
                <a:latin typeface="Century Gothic"/>
                <a:ea typeface="DejaVu Sans"/>
              </a:rPr>
              <a:t>gruyere.PY</a:t>
            </a:r>
            <a:endParaRPr b="0" lang="en-US" sz="3200" spc="-1" strike="noStrike">
              <a:latin typeface="Arial"/>
            </a:endParaRPr>
          </a:p>
        </p:txBody>
      </p:sp>
      <p:sp>
        <p:nvSpPr>
          <p:cNvPr id="803" name="Text Placeholder 2"/>
          <p:cNvSpPr/>
          <p:nvPr/>
        </p:nvSpPr>
        <p:spPr>
          <a:xfrm>
            <a:off x="1024560" y="3648960"/>
            <a:ext cx="10127880" cy="996480"/>
          </a:xfrm>
          <a:prstGeom prst="rect">
            <a:avLst/>
          </a:prstGeom>
          <a:noFill/>
          <a:ln w="0">
            <a:noFill/>
          </a:ln>
        </p:spPr>
        <p:style>
          <a:lnRef idx="0"/>
          <a:fillRef idx="0"/>
          <a:effectRef idx="0"/>
          <a:fontRef idx="minor"/>
        </p:style>
      </p:sp>
      <p:pic>
        <p:nvPicPr>
          <p:cNvPr id="804" name="Picture 681" descr=""/>
          <p:cNvPicPr/>
          <p:nvPr/>
        </p:nvPicPr>
        <p:blipFill>
          <a:blip r:embed="rId1"/>
          <a:stretch/>
        </p:blipFill>
        <p:spPr>
          <a:xfrm>
            <a:off x="4800600" y="2974320"/>
            <a:ext cx="5560920" cy="579240"/>
          </a:xfrm>
          <a:prstGeom prst="rect">
            <a:avLst/>
          </a:prstGeom>
          <a:ln w="0">
            <a:noFill/>
          </a:ln>
        </p:spPr>
      </p:pic>
    </p:spTree>
  </p:cSld>
  <mc:AlternateContent>
    <mc:Choice Requires="p14">
      <p:transition spd="slow" p14:dur="2000"/>
    </mc:Choice>
    <mc:Fallback>
      <p:transition spd="slow"/>
    </mc:Fallback>
  </mc:AlternateContent>
</p:sld>
</file>

<file path=ppt/slides/slide1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Proxies</a:t>
            </a:r>
            <a:endParaRPr b="0" lang="en-US" sz="4000" spc="-1" strike="noStrike">
              <a:latin typeface="Arial"/>
            </a:endParaRPr>
          </a:p>
        </p:txBody>
      </p:sp>
      <p:sp>
        <p:nvSpPr>
          <p:cNvPr id="806"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Maybe a corporate mandate, maybe you want to run through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Still easy to accomplish with requests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Syntax difference between  request and session access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Request  -  Named parameter in method call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Session -  Property set on session instance and used on all subsequent requests</a:t>
            </a:r>
            <a:endParaRPr b="0" lang="en-US" sz="20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Setting  a proxy</a:t>
            </a:r>
            <a:endParaRPr b="0" lang="en-US" sz="4000" spc="-1" strike="noStrike">
              <a:latin typeface="Arial"/>
            </a:endParaRPr>
          </a:p>
        </p:txBody>
      </p:sp>
      <p:sp>
        <p:nvSpPr>
          <p:cNvPr id="808" name="Rectangle 3"/>
          <p:cNvSpPr/>
          <p:nvPr/>
        </p:nvSpPr>
        <p:spPr>
          <a:xfrm>
            <a:off x="685800" y="2677320"/>
            <a:ext cx="1081800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setup proxy dictionary to point to local host.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 =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a:t>
            </a:r>
            <a:r>
              <a:rPr b="0" lang="en-US" sz="1800" spc="-1" strike="noStrike">
                <a:solidFill>
                  <a:srgbClr val="ce9178"/>
                </a:solidFill>
                <a:latin typeface="Menlo"/>
                <a:ea typeface="DejaVu Sans"/>
              </a:rPr>
              <a:t>'http'</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'http://localhost:8080'</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proxy[</a:t>
            </a:r>
            <a:r>
              <a:rPr b="0" lang="en-US" sz="1800" spc="-1" strike="noStrike">
                <a:solidFill>
                  <a:srgbClr val="ce9178"/>
                </a:solidFill>
                <a:latin typeface="Menlo"/>
                <a:ea typeface="DejaVu Sans"/>
              </a:rPr>
              <a:t>'https'</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'https://localhost:8080'</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set on session object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session = requests.session()</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session.proxies = proxy</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example using request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url = </a:t>
            </a:r>
            <a:r>
              <a:rPr b="0" lang="en-US" sz="1800" spc="-1" strike="noStrike">
                <a:solidFill>
                  <a:srgbClr val="ce9178"/>
                </a:solidFill>
                <a:latin typeface="Menlo"/>
                <a:ea typeface="DejaVu Sans"/>
              </a:rPr>
              <a:t>'https://www.gooogle.com'</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requests.get(url, </a:t>
            </a:r>
            <a:r>
              <a:rPr b="0" lang="en-US" sz="1800" spc="-1" strike="noStrike">
                <a:solidFill>
                  <a:srgbClr val="9cdcfe"/>
                </a:solidFill>
                <a:latin typeface="Menlo"/>
                <a:ea typeface="DejaVu Sans"/>
              </a:rPr>
              <a:t>proxies</a:t>
            </a:r>
            <a:r>
              <a:rPr b="0" lang="en-US" sz="1800" spc="-1" strike="noStrike">
                <a:solidFill>
                  <a:srgbClr val="d4d4d4"/>
                </a:solidFill>
                <a:latin typeface="Menlo"/>
                <a:ea typeface="DejaVu Sans"/>
              </a:rPr>
              <a:t> = proxy, </a:t>
            </a:r>
            <a:r>
              <a:rPr b="0" lang="en-US" sz="1800" spc="-1" strike="noStrike">
                <a:solidFill>
                  <a:srgbClr val="9cdcfe"/>
                </a:solidFill>
                <a:latin typeface="Menlo"/>
                <a:ea typeface="DejaVu Sans"/>
              </a:rPr>
              <a:t>verify</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'path_to_pem_file'</a:t>
            </a:r>
            <a:r>
              <a:rPr b="0" lang="en-US" sz="1800" spc="-1" strike="noStrike">
                <a:solidFill>
                  <a:srgbClr val="d4d4d4"/>
                </a:solidFill>
                <a:latin typeface="Menlo"/>
                <a:ea typeface="DejaVu Sans"/>
              </a:rPr>
              <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Basic Terminology</a:t>
            </a:r>
            <a:endParaRPr b="0" lang="en-US" sz="4000" spc="-1" strike="noStrike">
              <a:latin typeface="Arial"/>
            </a:endParaRPr>
          </a:p>
        </p:txBody>
      </p:sp>
      <p:graphicFrame>
        <p:nvGraphicFramePr>
          <p:cNvPr id="385" name="Content Placeholder 3"/>
          <p:cNvGraphicFramePr/>
          <p:nvPr/>
        </p:nvGraphicFramePr>
        <p:xfrm>
          <a:off x="685800" y="1683360"/>
          <a:ext cx="10819800" cy="5098320"/>
        </p:xfrm>
        <a:graphic>
          <a:graphicData uri="http://schemas.openxmlformats.org/drawingml/2006/table">
            <a:tbl>
              <a:tblPr/>
              <a:tblGrid>
                <a:gridCol w="2187720"/>
                <a:gridCol w="8632440"/>
              </a:tblGrid>
              <a:tr h="370800">
                <a:tc>
                  <a:txBody>
                    <a:bodyPr anchor="t">
                      <a:noAutofit/>
                    </a:bodyPr>
                    <a:p>
                      <a:pPr>
                        <a:lnSpc>
                          <a:spcPct val="100000"/>
                        </a:lnSpc>
                        <a:buNone/>
                      </a:pPr>
                      <a:r>
                        <a:rPr b="1" lang="en-US" sz="1800" spc="-1" strike="noStrike">
                          <a:solidFill>
                            <a:srgbClr val="ffffff"/>
                          </a:solidFill>
                          <a:latin typeface="Century Gothic"/>
                          <a:ea typeface="DejaVu Sans"/>
                        </a:rPr>
                        <a:t>Term</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variable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A variable is just a named memory location that points to an object</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function or method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A set of statements that are grouped to gather to enable reusability.  A method is a function that is associated with a class.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object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A class is a template for an object.  It defines the functions and properties that describe an objects behavior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class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A class is a template for an object.  It defines the functions and properties that describe an objects behavior.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module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A python file that contains one or more function which as intended for reuse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package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A directory that contains Python module(s). The directory should contain an </a:t>
                      </a:r>
                      <a:r>
                        <a:rPr b="1" lang="en-US" sz="1800" spc="-1" strike="noStrike">
                          <a:solidFill>
                            <a:srgbClr val="000000"/>
                          </a:solidFill>
                          <a:latin typeface="Century Gothic"/>
                          <a:ea typeface="DejaVu Sans"/>
                        </a:rPr>
                        <a:t>__init__</a:t>
                      </a:r>
                      <a:r>
                        <a:rPr b="0" lang="en-US" sz="1800" spc="-1" strike="noStrike">
                          <a:solidFill>
                            <a:srgbClr val="000000"/>
                          </a:solidFill>
                          <a:latin typeface="Century Gothic"/>
                          <a:ea typeface="DejaVu Sans"/>
                        </a:rPr>
                        <a:t>.py which can have any or no implementation.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library</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tabLst>
                          <a:tab algn="l" pos="0"/>
                        </a:tabLst>
                      </a:pPr>
                      <a:r>
                        <a:rPr b="0" lang="en-US" sz="1800" spc="-1" strike="noStrike">
                          <a:solidFill>
                            <a:srgbClr val="000000"/>
                          </a:solidFill>
                          <a:latin typeface="Century Gothic"/>
                          <a:ea typeface="DejaVu Sans"/>
                        </a:rPr>
                        <a:t>Sometimes used to describe a package but for the purposes of this tutorial it will mean the Python standard library.</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Iterator, iterable and iteration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Iteration is the repetition of a process.  An iterator is something that can iterate or is iterable.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1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But Burp doesn’t </a:t>
            </a:r>
            <a:br>
              <a:rPr sz="1800"/>
            </a:br>
            <a:r>
              <a:rPr b="0" lang="en-US" sz="4000" spc="-1" strike="noStrike" cap="all">
                <a:solidFill>
                  <a:srgbClr val="ffffff"/>
                </a:solidFill>
                <a:latin typeface="Century Gothic"/>
                <a:ea typeface="DejaVu Sans"/>
              </a:rPr>
              <a:t>give us a PEM File</a:t>
            </a:r>
            <a:endParaRPr b="0" lang="en-US" sz="4000" spc="-1" strike="noStrike">
              <a:latin typeface="Arial"/>
            </a:endParaRPr>
          </a:p>
        </p:txBody>
      </p:sp>
      <p:sp>
        <p:nvSpPr>
          <p:cNvPr id="810"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Start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Configure browser to use 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Visit http://burp</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Download the "CA Certificate" from the top right hand side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Open a terminal and navigate to the file you downloaded</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run the command  </a:t>
            </a:r>
            <a:endParaRPr b="0" lang="en-US" sz="2200" spc="-1" strike="noStrike">
              <a:latin typeface="Arial"/>
            </a:endParaRPr>
          </a:p>
          <a:p>
            <a:pPr algn="ctr">
              <a:lnSpc>
                <a:spcPct val="90000"/>
              </a:lnSpc>
              <a:spcBef>
                <a:spcPts val="1001"/>
              </a:spcBef>
              <a:buNone/>
              <a:tabLst>
                <a:tab algn="l" pos="0"/>
              </a:tabLst>
            </a:pPr>
            <a:r>
              <a:rPr b="0" lang="en-US" sz="2800" spc="-1" strike="noStrike">
                <a:solidFill>
                  <a:srgbClr val="ffffff"/>
                </a:solidFill>
                <a:latin typeface="Century Gothic"/>
                <a:ea typeface="DejaVu Sans"/>
              </a:rPr>
              <a:t>openssl x509 -inform der -in cacert.der -out certificate.pem</a:t>
            </a:r>
            <a:endParaRPr b="0" lang="en-US" sz="2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This pem file can now be used to validate the cert.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Manipulating Headers</a:t>
            </a:r>
            <a:endParaRPr b="0" lang="en-US" sz="4000" spc="-1" strike="noStrike">
              <a:latin typeface="Arial"/>
            </a:endParaRPr>
          </a:p>
        </p:txBody>
      </p:sp>
      <p:sp>
        <p:nvSpPr>
          <p:cNvPr id="812" name="Content Placeholder 2"/>
          <p:cNvSpPr/>
          <p:nvPr/>
        </p:nvSpPr>
        <p:spPr>
          <a:xfrm>
            <a:off x="685800" y="2194560"/>
            <a:ext cx="6950880" cy="4021560"/>
          </a:xfrm>
          <a:prstGeom prst="rect">
            <a:avLst/>
          </a:prstGeom>
          <a:noFill/>
          <a:ln w="0">
            <a:noFill/>
          </a:ln>
        </p:spPr>
        <p:style>
          <a:lnRef idx="0"/>
          <a:fillRef idx="0"/>
          <a:effectRef idx="0"/>
          <a:fontRef idx="minor"/>
        </p:style>
        <p:txBody>
          <a:bodyPr lIns="90000" rIns="90000" tIns="45000" bIns="45000" anchor="t">
            <a:normAutofit fontScale="93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Default header is</a:t>
            </a:r>
            <a:endParaRPr b="0" lang="en-US" sz="2200" spc="-1" strike="noStrike">
              <a:latin typeface="Arial"/>
            </a:endParaRPr>
          </a:p>
          <a:p>
            <a:pPr algn="ctr">
              <a:lnSpc>
                <a:spcPct val="90000"/>
              </a:lnSpc>
              <a:spcBef>
                <a:spcPts val="1001"/>
              </a:spcBef>
              <a:buNone/>
              <a:tabLst>
                <a:tab algn="l" pos="0"/>
              </a:tabLst>
            </a:pPr>
            <a:r>
              <a:rPr b="0" lang="en-US" sz="2800" spc="-1" strike="noStrike">
                <a:solidFill>
                  <a:srgbClr val="ffffff"/>
                </a:solidFill>
                <a:latin typeface="Century Gothic"/>
                <a:ea typeface="DejaVu Sans"/>
              </a:rPr>
              <a:t>python-requests/2.20.1</a:t>
            </a:r>
            <a:endParaRPr b="0" lang="en-US" sz="2800" spc="-1" strike="noStrike">
              <a:latin typeface="Arial"/>
            </a:endParaRPr>
          </a:p>
          <a:p>
            <a:pPr>
              <a:lnSpc>
                <a:spcPct val="100000"/>
              </a:lnSpc>
              <a:buNone/>
              <a:tabLst>
                <a:tab algn="l" pos="0"/>
              </a:tabLst>
            </a:pPr>
            <a:endParaRPr b="0" lang="en-US" sz="2800" spc="-1" strike="noStrike">
              <a:latin typeface="Arial"/>
            </a:endParaRPr>
          </a:p>
          <a:p>
            <a:pPr>
              <a:lnSpc>
                <a:spcPct val="100000"/>
              </a:lnSpc>
              <a:buNone/>
              <a:tabLst>
                <a:tab algn="l" pos="0"/>
              </a:tabLst>
            </a:pPr>
            <a:endParaRPr b="0" lang="en-US" sz="2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Why would we need to change headers</a:t>
            </a:r>
            <a:endParaRPr b="0" lang="en-US" sz="22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Insert API token</a:t>
            </a: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Hijack a session from a browser</a:t>
            </a: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Modify the user agent string to get by bot defenses</a:t>
            </a:r>
            <a:endParaRPr b="0" lang="en-US" sz="2000" spc="-1" strike="noStrike">
              <a:latin typeface="Arial"/>
            </a:endParaRPr>
          </a:p>
          <a:p>
            <a:pPr>
              <a:lnSpc>
                <a:spcPct val="100000"/>
              </a:lnSpc>
              <a:buNone/>
              <a:tabLst>
                <a:tab algn="l" pos="0"/>
              </a:tabLst>
            </a:pPr>
            <a:endParaRPr b="0" lang="en-US" sz="20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https://developers.whatismybrowser.com/useragents/explore/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100000"/>
              </a:lnSpc>
              <a:buNone/>
              <a:tabLst>
                <a:tab algn="l" pos="0"/>
              </a:tabLst>
            </a:pPr>
            <a:endParaRPr b="0" lang="en-US" sz="2200" spc="-1" strike="noStrike">
              <a:latin typeface="Arial"/>
            </a:endParaRPr>
          </a:p>
        </p:txBody>
      </p:sp>
      <p:pic>
        <p:nvPicPr>
          <p:cNvPr id="813" name="Picture 3" descr=""/>
          <p:cNvPicPr/>
          <p:nvPr/>
        </p:nvPicPr>
        <p:blipFill>
          <a:blip r:embed="rId1"/>
          <a:stretch/>
        </p:blipFill>
        <p:spPr>
          <a:xfrm>
            <a:off x="7886880" y="1927080"/>
            <a:ext cx="3845520" cy="4556880"/>
          </a:xfrm>
          <a:prstGeom prst="rect">
            <a:avLst/>
          </a:prstGeom>
          <a:ln w="0">
            <a:noFill/>
          </a:ln>
        </p:spPr>
      </p:pic>
    </p:spTree>
  </p:cSld>
  <mc:AlternateContent>
    <mc:Choice Requires="p14">
      <p:transition spd="slow" p14:dur="2000"/>
    </mc:Choice>
    <mc:Fallback>
      <p:transition spd="slow"/>
    </mc:Fallback>
  </mc:AlternateContent>
</p:sld>
</file>

<file path=ppt/slides/slide1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Changing user agent To solve precon #1 (circa 2019)</a:t>
            </a:r>
            <a:endParaRPr b="0" lang="en-US" sz="4000" spc="-1" strike="noStrike">
              <a:latin typeface="Arial"/>
            </a:endParaRPr>
          </a:p>
        </p:txBody>
      </p:sp>
      <p:sp>
        <p:nvSpPr>
          <p:cNvPr id="815" name="Rectangle 3"/>
          <p:cNvSpPr/>
          <p:nvPr/>
        </p:nvSpPr>
        <p:spPr>
          <a:xfrm>
            <a:off x="228600" y="2400480"/>
            <a:ext cx="1127520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import</a:t>
            </a:r>
            <a:r>
              <a:rPr b="0" lang="en-US" sz="1800" spc="-1" strike="noStrike">
                <a:solidFill>
                  <a:srgbClr val="d4d4d4"/>
                </a:solidFill>
                <a:latin typeface="Menlo"/>
                <a:ea typeface="DejaVu Sans"/>
              </a:rPr>
              <a:t> requests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url = </a:t>
            </a:r>
            <a:r>
              <a:rPr b="0" lang="en-US" sz="1800" spc="-1" strike="noStrike">
                <a:solidFill>
                  <a:srgbClr val="ce9178"/>
                </a:solidFill>
                <a:latin typeface="Menlo"/>
                <a:ea typeface="DejaVu Sans"/>
              </a:rPr>
              <a:t>'https://precon.hackerschallenge.org/p1-z/'</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header = {</a:t>
            </a:r>
            <a:r>
              <a:rPr b="0" lang="en-US" sz="1800" spc="-1" strike="noStrike">
                <a:solidFill>
                  <a:srgbClr val="ce9178"/>
                </a:solidFill>
                <a:latin typeface="Menlo"/>
                <a:ea typeface="DejaVu Sans"/>
              </a:rPr>
              <a:t>'User-Agent'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'SAINTCON'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result = requests.get(url, </a:t>
            </a:r>
            <a:r>
              <a:rPr b="0" lang="en-US" sz="1800" spc="-1" strike="noStrike">
                <a:solidFill>
                  <a:srgbClr val="9cdcfe"/>
                </a:solidFill>
                <a:latin typeface="Menlo"/>
                <a:ea typeface="DejaVu Sans"/>
              </a:rPr>
              <a:t>headers</a:t>
            </a:r>
            <a:r>
              <a:rPr b="0" lang="en-US" sz="1800" spc="-1" strike="noStrike">
                <a:solidFill>
                  <a:srgbClr val="d4d4d4"/>
                </a:solidFill>
                <a:latin typeface="Menlo"/>
                <a:ea typeface="DejaVu Sans"/>
              </a:rPr>
              <a:t> = header)</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(result.content[</a:t>
            </a:r>
            <a:r>
              <a:rPr b="0" lang="en-US" sz="1800" spc="-1" strike="noStrike">
                <a:solidFill>
                  <a:srgbClr val="b5cea8"/>
                </a:solidFill>
                <a:latin typeface="Menlo"/>
                <a:ea typeface="DejaVu Sans"/>
              </a:rPr>
              <a:t>802</a:t>
            </a:r>
            <a:r>
              <a:rPr b="0" lang="en-US" sz="1800" spc="-1" strike="noStrike">
                <a:solidFill>
                  <a:srgbClr val="d4d4d4"/>
                </a:solidFill>
                <a:latin typeface="Menlo"/>
                <a:ea typeface="DejaVu Sans"/>
              </a:rPr>
              <a:t>:</a:t>
            </a:r>
            <a:r>
              <a:rPr b="0" lang="en-US" sz="1800" spc="-1" strike="noStrike">
                <a:solidFill>
                  <a:srgbClr val="b5cea8"/>
                </a:solidFill>
                <a:latin typeface="Menlo"/>
                <a:ea typeface="DejaVu Sans"/>
              </a:rPr>
              <a:t>1042</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the results from this query.</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SOLVED</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&lt;p&gt;Slack &lt;em&gt;@PreCON Hackers Challenge&lt;/em&gt; &lt;a href=slack://user?team=T7AH2BQJE&amp;id=UNM0ZMSSF&gt;here&lt;/a&gt; or &lt;a href=https://app.slack.com/client/T7AH2BQJE/DNKMR9B5Y/user_profile/UNM0ZMSSF&gt;here&lt;/a&gt;, with the keyword: &lt;pre&gt;#########&lt;/pre&gt;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816" name="Picture 18" descr=""/>
          <p:cNvPicPr/>
          <p:nvPr/>
        </p:nvPicPr>
        <p:blipFill>
          <a:blip r:embed="rId1"/>
          <a:stretch/>
        </p:blipFill>
        <p:spPr>
          <a:xfrm>
            <a:off x="0" y="0"/>
            <a:ext cx="12189600" cy="1438920"/>
          </a:xfrm>
          <a:prstGeom prst="rect">
            <a:avLst/>
          </a:prstGeom>
          <a:ln w="0">
            <a:noFill/>
          </a:ln>
        </p:spPr>
      </p:pic>
      <p:sp>
        <p:nvSpPr>
          <p:cNvPr id="817"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818"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fini</a:t>
            </a:r>
            <a:endParaRPr b="0" lang="en-US" sz="4000" spc="-1" strike="noStrike">
              <a:latin typeface="Arial"/>
            </a:endParaRPr>
          </a:p>
        </p:txBody>
      </p:sp>
      <p:sp>
        <p:nvSpPr>
          <p:cNvPr id="819"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820"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Next Steps…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1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The world awaits</a:t>
            </a:r>
            <a:endParaRPr b="0" lang="en-US" sz="4000" spc="-1" strike="noStrike">
              <a:latin typeface="Arial"/>
            </a:endParaRPr>
          </a:p>
        </p:txBody>
      </p:sp>
      <p:sp>
        <p:nvSpPr>
          <p:cNvPr id="822"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2200" spc="-1" strike="noStrike">
                <a:solidFill>
                  <a:srgbClr val="ffffff"/>
                </a:solidFill>
                <a:latin typeface="Century Gothic"/>
                <a:ea typeface="DejaVu Sans"/>
              </a:rPr>
              <a:t>Trying to accomplish learning Python in a day is a lofty goal.   Thanks for taking this journey with me.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I hope that this crash course will serve as a reference and template to help you with your Python journey.</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Things that we haven’t looked at that would be good for future investigation (or a future Day 2) include: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graphicFrame>
        <p:nvGraphicFramePr>
          <p:cNvPr id="823" name="Table 3"/>
          <p:cNvGraphicFramePr/>
          <p:nvPr/>
        </p:nvGraphicFramePr>
        <p:xfrm>
          <a:off x="2031840" y="5614200"/>
          <a:ext cx="8127360" cy="741240"/>
        </p:xfrm>
        <a:graphic>
          <a:graphicData uri="http://schemas.openxmlformats.org/drawingml/2006/table">
            <a:tbl>
              <a:tblPr/>
              <a:tblGrid>
                <a:gridCol w="2709000"/>
                <a:gridCol w="2709000"/>
                <a:gridCol w="2709720"/>
              </a:tblGrid>
              <a:tr h="370800">
                <a:tc>
                  <a:txBody>
                    <a:bodyPr anchor="t">
                      <a:noAutofit/>
                    </a:bodyPr>
                    <a:p>
                      <a:pPr>
                        <a:lnSpc>
                          <a:spcPct val="100000"/>
                        </a:lnSpc>
                        <a:buNone/>
                      </a:pPr>
                      <a:r>
                        <a:rPr b="0" lang="en-US" sz="1800" spc="-1" strike="noStrike">
                          <a:solidFill>
                            <a:srgbClr val="ffffff"/>
                          </a:solidFill>
                          <a:latin typeface="Century Gothic"/>
                          <a:ea typeface="DejaVu Sans"/>
                        </a:rPr>
                        <a:t>Databases</a:t>
                      </a:r>
                      <a:endParaRPr b="0" lang="en-US" sz="1800" spc="-1" strike="noStrike">
                        <a:latin typeface="Arial"/>
                      </a:endParaRPr>
                    </a:p>
                  </a:txBody>
                  <a:tcPr anchor="t" marL="91440" marR="91440">
                    <a:lnL>
                      <a:noFill/>
                    </a:lnL>
                    <a:lnR>
                      <a:noFill/>
                    </a:lnR>
                    <a:lnT>
                      <a:noFill/>
                    </a:lnT>
                    <a:lnB>
                      <a:noFill/>
                    </a:lnB>
                    <a:noFill/>
                  </a:tcPr>
                </a:tc>
                <a:tc>
                  <a:txBody>
                    <a:bodyPr anchor="t">
                      <a:noAutofit/>
                    </a:bodyPr>
                    <a:p>
                      <a:pPr>
                        <a:lnSpc>
                          <a:spcPct val="100000"/>
                        </a:lnSpc>
                        <a:buNone/>
                      </a:pPr>
                      <a:r>
                        <a:rPr b="0" lang="en-US" sz="1800" spc="-1" strike="noStrike">
                          <a:solidFill>
                            <a:srgbClr val="ffffff"/>
                          </a:solidFill>
                          <a:latin typeface="Century Gothic"/>
                          <a:ea typeface="DejaVu Sans"/>
                        </a:rPr>
                        <a:t>Web Development</a:t>
                      </a:r>
                      <a:endParaRPr b="0" lang="en-US" sz="1800" spc="-1" strike="noStrike">
                        <a:latin typeface="Arial"/>
                      </a:endParaRPr>
                    </a:p>
                  </a:txBody>
                  <a:tcPr anchor="t" marL="91440" marR="91440">
                    <a:lnL>
                      <a:noFill/>
                    </a:lnL>
                    <a:lnR>
                      <a:noFill/>
                    </a:lnR>
                    <a:lnT>
                      <a:noFill/>
                    </a:lnT>
                    <a:lnB>
                      <a:noFill/>
                    </a:lnB>
                    <a:noFill/>
                  </a:tcPr>
                </a:tc>
                <a:tc>
                  <a:txBody>
                    <a:bodyPr anchor="t">
                      <a:noAutofit/>
                    </a:bodyPr>
                    <a:p>
                      <a:pPr>
                        <a:lnSpc>
                          <a:spcPct val="100000"/>
                        </a:lnSpc>
                        <a:buNone/>
                      </a:pPr>
                      <a:r>
                        <a:rPr b="0" lang="en-US" sz="1800" spc="-1" strike="noStrike">
                          <a:solidFill>
                            <a:srgbClr val="ffffff"/>
                          </a:solidFill>
                          <a:latin typeface="Century Gothic"/>
                          <a:ea typeface="DejaVu Sans"/>
                        </a:rPr>
                        <a:t>SciKit</a:t>
                      </a:r>
                      <a:endParaRPr b="0" lang="en-US" sz="1800" spc="-1" strike="noStrike">
                        <a:latin typeface="Arial"/>
                      </a:endParaRPr>
                    </a:p>
                  </a:txBody>
                  <a:tcPr anchor="t" marL="91440" marR="91440">
                    <a:lnL>
                      <a:noFill/>
                    </a:lnL>
                    <a:lnR>
                      <a:noFill/>
                    </a:lnR>
                    <a:lnT>
                      <a:noFill/>
                    </a:lnT>
                    <a:lnB>
                      <a:noFill/>
                    </a:lnB>
                    <a:noFill/>
                  </a:tcPr>
                </a:tc>
              </a:tr>
              <a:tr h="370800">
                <a:tc>
                  <a:txBody>
                    <a:bodyPr anchor="t">
                      <a:noAutofit/>
                    </a:bodyPr>
                    <a:p>
                      <a:pPr>
                        <a:lnSpc>
                          <a:spcPct val="100000"/>
                        </a:lnSpc>
                        <a:buNone/>
                      </a:pPr>
                      <a:r>
                        <a:rPr b="0" lang="en-US" sz="1800" spc="-1" strike="noStrike">
                          <a:solidFill>
                            <a:srgbClr val="ffffff"/>
                          </a:solidFill>
                          <a:latin typeface="Century Gothic"/>
                          <a:ea typeface="DejaVu Sans"/>
                        </a:rPr>
                        <a:t>Pandas</a:t>
                      </a:r>
                      <a:endParaRPr b="0" lang="en-US" sz="1800" spc="-1" strike="noStrike">
                        <a:latin typeface="Arial"/>
                      </a:endParaRPr>
                    </a:p>
                  </a:txBody>
                  <a:tcPr anchor="t" marL="91440" marR="91440">
                    <a:lnL>
                      <a:noFill/>
                    </a:lnL>
                    <a:lnR>
                      <a:noFill/>
                    </a:lnR>
                    <a:lnT>
                      <a:noFill/>
                    </a:lnT>
                    <a:lnB>
                      <a:noFill/>
                    </a:lnB>
                    <a:noFill/>
                  </a:tcPr>
                </a:tc>
                <a:tc>
                  <a:txBody>
                    <a:bodyPr anchor="t">
                      <a:noAutofit/>
                    </a:bodyPr>
                    <a:p>
                      <a:pPr>
                        <a:lnSpc>
                          <a:spcPct val="100000"/>
                        </a:lnSpc>
                        <a:buNone/>
                      </a:pPr>
                      <a:r>
                        <a:rPr b="0" lang="en-US" sz="1800" spc="-1" strike="noStrike">
                          <a:solidFill>
                            <a:srgbClr val="ffffff"/>
                          </a:solidFill>
                          <a:latin typeface="Century Gothic"/>
                          <a:ea typeface="DejaVu Sans"/>
                        </a:rPr>
                        <a:t>Red/Blue Teaming </a:t>
                      </a:r>
                      <a:endParaRPr b="0" lang="en-US" sz="1800" spc="-1" strike="noStrike">
                        <a:latin typeface="Arial"/>
                      </a:endParaRPr>
                    </a:p>
                  </a:txBody>
                  <a:tcPr anchor="t" marL="91440" marR="91440">
                    <a:lnL>
                      <a:noFill/>
                    </a:lnL>
                    <a:lnR>
                      <a:noFill/>
                    </a:lnR>
                    <a:lnT>
                      <a:noFill/>
                    </a:lnT>
                    <a:lnB>
                      <a:noFill/>
                    </a:lnB>
                    <a:noFill/>
                  </a:tcPr>
                </a:tc>
                <a:tc>
                  <a:txBody>
                    <a:bodyPr anchor="t">
                      <a:noAutofit/>
                    </a:bodyPr>
                    <a:p>
                      <a:pPr>
                        <a:lnSpc>
                          <a:spcPct val="100000"/>
                        </a:lnSpc>
                        <a:buNone/>
                      </a:pPr>
                      <a:r>
                        <a:rPr b="0" lang="en-US" sz="1800" spc="-1" strike="noStrike">
                          <a:solidFill>
                            <a:srgbClr val="ffffff"/>
                          </a:solidFill>
                          <a:latin typeface="Century Gothic"/>
                          <a:ea typeface="DejaVu Sans"/>
                        </a:rPr>
                        <a:t>Networking</a:t>
                      </a:r>
                      <a:endParaRPr b="0" lang="en-US" sz="1800" spc="-1" strike="noStrike">
                        <a:latin typeface="Arial"/>
                      </a:endParaRPr>
                    </a:p>
                  </a:txBody>
                  <a:tcPr anchor="t" marL="91440" marR="914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Making a comment</a:t>
            </a:r>
            <a:endParaRPr b="0" lang="en-US" sz="4000" spc="-1" strike="noStrike">
              <a:latin typeface="Arial"/>
            </a:endParaRPr>
          </a:p>
        </p:txBody>
      </p:sp>
      <p:sp>
        <p:nvSpPr>
          <p:cNvPr id="38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Not to useful in the interactive shell but invaluable in scripts</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 python</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Anything from</a:t>
            </a:r>
            <a:endParaRPr b="0" lang="en-US" sz="2000" spc="-1" strike="noStrike">
              <a:latin typeface="Arial"/>
            </a:endParaRPr>
          </a:p>
          <a:p>
            <a:pPr>
              <a:lnSpc>
                <a:spcPct val="90000"/>
              </a:lnSpc>
              <a:spcBef>
                <a:spcPts val="1001"/>
              </a:spcBef>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 is a myth that ‘’’ or “”” can denote the beginning and end of a multi-line comment. What this does is create a multi-line string.   If it is the first line of a module, function, class, or method it becomes the __doc__ for the object.</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Basic Types</a:t>
            </a:r>
            <a:endParaRPr b="0" lang="en-US" sz="4000" spc="-1" strike="noStrike">
              <a:latin typeface="Arial"/>
            </a:endParaRPr>
          </a:p>
        </p:txBody>
      </p:sp>
      <p:graphicFrame>
        <p:nvGraphicFramePr>
          <p:cNvPr id="389" name="Content Placeholder 3"/>
          <p:cNvGraphicFramePr/>
          <p:nvPr/>
        </p:nvGraphicFramePr>
        <p:xfrm>
          <a:off x="879840" y="2812320"/>
          <a:ext cx="10431720" cy="3045960"/>
        </p:xfrm>
        <a:graphic>
          <a:graphicData uri="http://schemas.openxmlformats.org/drawingml/2006/table">
            <a:tbl>
              <a:tblPr/>
              <a:tblGrid>
                <a:gridCol w="1080360"/>
                <a:gridCol w="5527800"/>
                <a:gridCol w="3823920"/>
              </a:tblGrid>
              <a:tr h="349920">
                <a:tc>
                  <a:txBody>
                    <a:bodyPr lIns="54000" rIns="54000" anchor="t">
                      <a:noAutofit/>
                    </a:bodyPr>
                    <a:p>
                      <a:pPr>
                        <a:lnSpc>
                          <a:spcPct val="100000"/>
                        </a:lnSpc>
                        <a:buNone/>
                      </a:pPr>
                      <a:r>
                        <a:rPr b="0" lang="en-US" sz="2000" spc="-1" strike="noStrike">
                          <a:solidFill>
                            <a:srgbClr val="ffffff"/>
                          </a:solidFill>
                          <a:latin typeface="Century Gothic"/>
                          <a:ea typeface="DejaVu Sans"/>
                        </a:rPr>
                        <a:t>Type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Description</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Notes</a:t>
                      </a:r>
                      <a:endParaRPr b="0" lang="en-US" sz="2000" spc="-1" strike="noStrike">
                        <a:latin typeface="Arial"/>
                      </a:endParaRPr>
                    </a:p>
                  </a:txBody>
                  <a:tcPr anchor="t" marL="54000" marR="54000">
                    <a:lnL>
                      <a:noFill/>
                    </a:lnL>
                    <a:lnR>
                      <a:noFill/>
                    </a:lnR>
                    <a:lnT>
                      <a:noFill/>
                    </a:lnT>
                    <a:lnB>
                      <a:noFill/>
                    </a:lnB>
                    <a:noFill/>
                  </a:tcPr>
                </a:tc>
              </a:tr>
              <a:tr h="410040">
                <a:tc>
                  <a:txBody>
                    <a:bodyPr lIns="54000" rIns="54000" anchor="t">
                      <a:noAutofit/>
                    </a:bodyPr>
                    <a:p>
                      <a:pPr>
                        <a:lnSpc>
                          <a:spcPct val="100000"/>
                        </a:lnSpc>
                        <a:buNone/>
                      </a:pPr>
                      <a:r>
                        <a:rPr b="0" lang="en-US" sz="2000" spc="-1" strike="noStrike">
                          <a:solidFill>
                            <a:srgbClr val="ffffff"/>
                          </a:solidFill>
                          <a:latin typeface="Century Gothic"/>
                          <a:ea typeface="DejaVu Sans"/>
                        </a:rPr>
                        <a:t>str</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Represents a string of literal characters</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msg = 'hello world'</a:t>
                      </a:r>
                      <a:endParaRPr b="0" lang="en-US" sz="2000" spc="-1" strike="noStrike">
                        <a:latin typeface="Arial"/>
                      </a:endParaRPr>
                    </a:p>
                  </a:txBody>
                  <a:tcPr anchor="t" marL="54000" marR="54000">
                    <a:lnL>
                      <a:noFill/>
                    </a:lnL>
                    <a:lnR>
                      <a:noFill/>
                    </a:lnR>
                    <a:lnT>
                      <a:noFill/>
                    </a:lnT>
                    <a:lnB>
                      <a:noFill/>
                    </a:lnB>
                    <a:noFill/>
                  </a:tcPr>
                </a:tc>
              </a:tr>
              <a:tr h="645480">
                <a:tc>
                  <a:txBody>
                    <a:bodyPr lIns="54000" rIns="54000" anchor="t">
                      <a:noAutofit/>
                    </a:bodyPr>
                    <a:p>
                      <a:pPr>
                        <a:lnSpc>
                          <a:spcPct val="100000"/>
                        </a:lnSpc>
                        <a:buNone/>
                      </a:pPr>
                      <a:r>
                        <a:rPr b="0" lang="en-US" sz="2000" spc="-1" strike="noStrike">
                          <a:solidFill>
                            <a:srgbClr val="ffffff"/>
                          </a:solidFill>
                          <a:latin typeface="Century Gothic"/>
                          <a:ea typeface="DejaVu Sans"/>
                        </a:rPr>
                        <a:t>bool</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used to represent True (1) or False (0)</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done = True or done = bool(1)</a:t>
                      </a:r>
                      <a:endParaRPr b="0" lang="en-US" sz="2000" spc="-1" strike="noStrike">
                        <a:latin typeface="Arial"/>
                      </a:endParaRPr>
                    </a:p>
                  </a:txBody>
                  <a:tcPr anchor="t" marL="54000" marR="54000">
                    <a:lnL>
                      <a:noFill/>
                    </a:lnL>
                    <a:lnR>
                      <a:noFill/>
                    </a:lnR>
                    <a:lnT>
                      <a:noFill/>
                    </a:lnT>
                    <a:lnB>
                      <a:noFill/>
                    </a:lnB>
                    <a:noFill/>
                  </a:tcPr>
                </a:tc>
              </a:tr>
              <a:tr h="349920">
                <a:tc>
                  <a:txBody>
                    <a:bodyPr lIns="54000" rIns="54000" anchor="t">
                      <a:noAutofit/>
                    </a:bodyPr>
                    <a:p>
                      <a:pPr>
                        <a:lnSpc>
                          <a:spcPct val="100000"/>
                        </a:lnSpc>
                        <a:buNone/>
                      </a:pPr>
                      <a:r>
                        <a:rPr b="0" lang="en-US" sz="2000" spc="-1" strike="noStrike">
                          <a:solidFill>
                            <a:srgbClr val="ffffff"/>
                          </a:solidFill>
                          <a:latin typeface="Century Gothic"/>
                          <a:ea typeface="DejaVu Sans"/>
                        </a:rPr>
                        <a:t>int</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whole number</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x = 5</a:t>
                      </a:r>
                      <a:endParaRPr b="0" lang="en-US" sz="2000" spc="-1" strike="noStrike">
                        <a:latin typeface="Arial"/>
                      </a:endParaRPr>
                    </a:p>
                  </a:txBody>
                  <a:tcPr anchor="t" marL="54000" marR="54000">
                    <a:lnL>
                      <a:noFill/>
                    </a:lnL>
                    <a:lnR>
                      <a:noFill/>
                    </a:lnR>
                    <a:lnT>
                      <a:noFill/>
                    </a:lnT>
                    <a:lnB>
                      <a:noFill/>
                    </a:lnB>
                    <a:noFill/>
                  </a:tcPr>
                </a:tc>
              </a:tr>
              <a:tr h="349920">
                <a:tc>
                  <a:txBody>
                    <a:bodyPr lIns="54000" rIns="54000" anchor="t">
                      <a:noAutofit/>
                    </a:bodyPr>
                    <a:p>
                      <a:pPr>
                        <a:lnSpc>
                          <a:spcPct val="100000"/>
                        </a:lnSpc>
                        <a:buNone/>
                      </a:pPr>
                      <a:r>
                        <a:rPr b="0" lang="en-US" sz="2000" spc="-1" strike="noStrike">
                          <a:solidFill>
                            <a:srgbClr val="ffffff"/>
                          </a:solidFill>
                          <a:latin typeface="Century Gothic"/>
                          <a:ea typeface="DejaVu Sans"/>
                        </a:rPr>
                        <a:t>float</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fractional number</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pi = 3.14159265359</a:t>
                      </a:r>
                      <a:endParaRPr b="0" lang="en-US" sz="2000" spc="-1" strike="noStrike">
                        <a:latin typeface="Arial"/>
                      </a:endParaRPr>
                    </a:p>
                  </a:txBody>
                  <a:tcPr anchor="t" marL="54000" marR="54000">
                    <a:lnL>
                      <a:noFill/>
                    </a:lnL>
                    <a:lnR>
                      <a:noFill/>
                    </a:lnR>
                    <a:lnT>
                      <a:noFill/>
                    </a:lnT>
                    <a:lnB>
                      <a:noFill/>
                    </a:lnB>
                    <a:noFill/>
                  </a:tcPr>
                </a:tc>
              </a:tr>
              <a:tr h="941040">
                <a:tc>
                  <a:txBody>
                    <a:bodyPr lIns="54000" rIns="54000" anchor="t">
                      <a:noAutofit/>
                    </a:bodyPr>
                    <a:p>
                      <a:pPr>
                        <a:lnSpc>
                          <a:spcPct val="100000"/>
                        </a:lnSpc>
                        <a:buNone/>
                      </a:pPr>
                      <a:r>
                        <a:rPr b="0" lang="en-US" sz="2000" spc="-1" strike="noStrike">
                          <a:solidFill>
                            <a:srgbClr val="ffffff"/>
                          </a:solidFill>
                          <a:latin typeface="Century Gothic"/>
                          <a:ea typeface="DejaVu Sans"/>
                        </a:rPr>
                        <a:t>tuple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sequence of immutable Python objects. Similar to lists but cannot be changed.</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Top10 = ('Injection', 'Broken Authentication’, 'Sensitive Data Exposure', ...)</a:t>
                      </a:r>
                      <a:endParaRPr b="0" lang="en-US" sz="2000" spc="-1" strike="noStrike">
                        <a:latin typeface="Arial"/>
                      </a:endParaRPr>
                    </a:p>
                  </a:txBody>
                  <a:tcPr anchor="t" marL="54000" marR="5400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Basic Types</a:t>
            </a:r>
            <a:endParaRPr b="0" lang="en-US" sz="4000" spc="-1" strike="noStrike">
              <a:latin typeface="Arial"/>
            </a:endParaRPr>
          </a:p>
        </p:txBody>
      </p:sp>
      <p:graphicFrame>
        <p:nvGraphicFramePr>
          <p:cNvPr id="391" name="Content Placeholder 3"/>
          <p:cNvGraphicFramePr/>
          <p:nvPr/>
        </p:nvGraphicFramePr>
        <p:xfrm>
          <a:off x="879840" y="1806480"/>
          <a:ext cx="10431720" cy="4168080"/>
        </p:xfrm>
        <a:graphic>
          <a:graphicData uri="http://schemas.openxmlformats.org/drawingml/2006/table">
            <a:tbl>
              <a:tblPr/>
              <a:tblGrid>
                <a:gridCol w="1419840"/>
                <a:gridCol w="5188320"/>
                <a:gridCol w="3823920"/>
              </a:tblGrid>
              <a:tr h="349920">
                <a:tc>
                  <a:txBody>
                    <a:bodyPr lIns="54000" rIns="54000" anchor="t">
                      <a:noAutofit/>
                    </a:bodyPr>
                    <a:p>
                      <a:pPr>
                        <a:lnSpc>
                          <a:spcPct val="100000"/>
                        </a:lnSpc>
                        <a:buNone/>
                      </a:pPr>
                      <a:r>
                        <a:rPr b="0" lang="en-US" sz="2000" spc="-1" strike="noStrike">
                          <a:solidFill>
                            <a:srgbClr val="ffffff"/>
                          </a:solidFill>
                          <a:latin typeface="Century Gothic"/>
                          <a:ea typeface="DejaVu Sans"/>
                        </a:rPr>
                        <a:t>Type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Description</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Notes</a:t>
                      </a:r>
                      <a:endParaRPr b="0" lang="en-US" sz="2000" spc="-1" strike="noStrike">
                        <a:latin typeface="Arial"/>
                      </a:endParaRPr>
                    </a:p>
                  </a:txBody>
                  <a:tcPr anchor="t" marL="54000" marR="54000">
                    <a:lnL>
                      <a:noFill/>
                    </a:lnL>
                    <a:lnR>
                      <a:noFill/>
                    </a:lnR>
                    <a:lnT>
                      <a:noFill/>
                    </a:lnT>
                    <a:lnB>
                      <a:noFill/>
                    </a:lnB>
                    <a:noFill/>
                  </a:tcPr>
                </a:tc>
              </a:tr>
              <a:tr h="941040">
                <a:tc>
                  <a:txBody>
                    <a:bodyPr lIns="54000" rIns="54000" anchor="t">
                      <a:noAutofit/>
                    </a:bodyPr>
                    <a:p>
                      <a:pPr>
                        <a:lnSpc>
                          <a:spcPct val="100000"/>
                        </a:lnSpc>
                        <a:buNone/>
                      </a:pPr>
                      <a:r>
                        <a:rPr b="0" lang="en-US" sz="2000" spc="-1" strike="noStrike">
                          <a:solidFill>
                            <a:srgbClr val="ffffff"/>
                          </a:solidFill>
                          <a:latin typeface="Century Gothic"/>
                          <a:ea typeface="DejaVu Sans"/>
                        </a:rPr>
                        <a:t>list</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sequence of mutable Python objects.</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Top10 = ['Injection', 'Broken Authentication','Sensitive Data Exposure', ...]</a:t>
                      </a:r>
                      <a:endParaRPr b="0" lang="en-US" sz="2000" spc="-1" strike="noStrike">
                        <a:latin typeface="Arial"/>
                      </a:endParaRPr>
                    </a:p>
                  </a:txBody>
                  <a:tcPr anchor="t" marL="54000" marR="54000">
                    <a:lnL>
                      <a:noFill/>
                    </a:lnL>
                    <a:lnR>
                      <a:noFill/>
                    </a:lnR>
                    <a:lnT>
                      <a:noFill/>
                    </a:lnT>
                    <a:lnB>
                      <a:noFill/>
                    </a:lnB>
                    <a:noFill/>
                  </a:tcPr>
                </a:tc>
              </a:tr>
              <a:tr h="645480">
                <a:tc>
                  <a:txBody>
                    <a:bodyPr lIns="54000" rIns="54000" anchor="t">
                      <a:noAutofit/>
                    </a:bodyPr>
                    <a:p>
                      <a:pPr>
                        <a:lnSpc>
                          <a:spcPct val="100000"/>
                        </a:lnSpc>
                        <a:buNone/>
                      </a:pPr>
                      <a:r>
                        <a:rPr b="0" lang="en-US" sz="2000" spc="-1" strike="noStrike">
                          <a:solidFill>
                            <a:srgbClr val="ffffff"/>
                          </a:solidFill>
                          <a:latin typeface="Century Gothic"/>
                          <a:ea typeface="DejaVu Sans"/>
                        </a:rPr>
                        <a:t>range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An immutable sequence based on the values passed during initialization.</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range(1,10)</a:t>
                      </a:r>
                      <a:endParaRPr b="0" lang="en-US" sz="2000" spc="-1" strike="noStrike">
                        <a:latin typeface="Arial"/>
                      </a:endParaRPr>
                    </a:p>
                  </a:txBody>
                  <a:tcPr anchor="t" marL="54000" marR="54000">
                    <a:lnL>
                      <a:noFill/>
                    </a:lnL>
                    <a:lnR>
                      <a:noFill/>
                    </a:lnR>
                    <a:lnT>
                      <a:noFill/>
                    </a:lnT>
                    <a:lnB>
                      <a:noFill/>
                    </a:lnB>
                    <a:noFill/>
                  </a:tcPr>
                </a:tc>
              </a:tr>
              <a:tr h="1236600">
                <a:tc>
                  <a:txBody>
                    <a:bodyPr lIns="54000" rIns="54000" anchor="t">
                      <a:noAutofit/>
                    </a:bodyPr>
                    <a:p>
                      <a:pPr>
                        <a:lnSpc>
                          <a:spcPct val="100000"/>
                        </a:lnSpc>
                        <a:buNone/>
                      </a:pPr>
                      <a:r>
                        <a:rPr b="0" lang="en-US" sz="2000" spc="-1" strike="noStrike">
                          <a:solidFill>
                            <a:srgbClr val="ffffff"/>
                          </a:solidFill>
                          <a:latin typeface="Century Gothic"/>
                          <a:ea typeface="DejaVu Sans"/>
                        </a:rPr>
                        <a:t>set</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sequence of unique Python objects.</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Top10 = set(['Injection', 'Broken Authentication','Sensitive Data Exposure', ...])</a:t>
                      </a:r>
                      <a:endParaRPr b="0" lang="en-US" sz="2000" spc="-1" strike="noStrike">
                        <a:latin typeface="Arial"/>
                      </a:endParaRPr>
                    </a:p>
                  </a:txBody>
                  <a:tcPr anchor="t" marL="54000" marR="54000">
                    <a:lnL>
                      <a:noFill/>
                    </a:lnL>
                    <a:lnR>
                      <a:noFill/>
                    </a:lnR>
                    <a:lnT>
                      <a:noFill/>
                    </a:lnT>
                    <a:lnB>
                      <a:noFill/>
                    </a:lnB>
                    <a:noFill/>
                  </a:tcPr>
                </a:tc>
              </a:tr>
              <a:tr h="645480">
                <a:tc>
                  <a:txBody>
                    <a:bodyPr lIns="54000" rIns="54000" anchor="t">
                      <a:noAutofit/>
                    </a:bodyPr>
                    <a:p>
                      <a:pPr>
                        <a:lnSpc>
                          <a:spcPct val="100000"/>
                        </a:lnSpc>
                        <a:buNone/>
                      </a:pPr>
                      <a:r>
                        <a:rPr b="0" lang="en-US" sz="2000" spc="-1" strike="noStrike">
                          <a:solidFill>
                            <a:srgbClr val="ffffff"/>
                          </a:solidFill>
                          <a:latin typeface="Century Gothic"/>
                          <a:ea typeface="DejaVu Sans"/>
                        </a:rPr>
                        <a:t>dictionary</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 collection of key:value pairs</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dict = ['Key':'Value', 'Name': 'Bob']</a:t>
                      </a:r>
                      <a:endParaRPr b="0" lang="en-US" sz="2000" spc="-1" strike="noStrike">
                        <a:latin typeface="Arial"/>
                      </a:endParaRPr>
                    </a:p>
                  </a:txBody>
                  <a:tcPr anchor="t" marL="54000" marR="54000">
                    <a:lnL>
                      <a:noFill/>
                    </a:lnL>
                    <a:lnR>
                      <a:noFill/>
                    </a:lnR>
                    <a:lnT>
                      <a:noFill/>
                    </a:lnT>
                    <a:lnB>
                      <a:noFill/>
                    </a:lnB>
                    <a:noFill/>
                  </a:tcPr>
                </a:tc>
              </a:tr>
              <a:tr h="349920">
                <a:tc>
                  <a:txBody>
                    <a:bodyPr lIns="54000" rIns="54000" anchor="t">
                      <a:noAutofit/>
                    </a:bodyPr>
                    <a:p>
                      <a:pPr>
                        <a:lnSpc>
                          <a:spcPct val="100000"/>
                        </a:lnSpc>
                        <a:buNone/>
                      </a:pPr>
                      <a:r>
                        <a:rPr b="0" lang="en-US" sz="2000" spc="-1" strike="noStrike">
                          <a:solidFill>
                            <a:srgbClr val="ffffff"/>
                          </a:solidFill>
                          <a:latin typeface="Century Gothic"/>
                          <a:ea typeface="DejaVu Sans"/>
                        </a:rPr>
                        <a:t>file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An object that represents a file</a:t>
                      </a:r>
                      <a:endParaRPr b="0" lang="en-US" sz="2000" spc="-1" strike="noStrike">
                        <a:latin typeface="Arial"/>
                      </a:endParaRPr>
                    </a:p>
                  </a:txBody>
                  <a:tcPr anchor="t" marL="54000" marR="54000">
                    <a:lnL>
                      <a:noFill/>
                    </a:lnL>
                    <a:lnR>
                      <a:noFill/>
                    </a:lnR>
                    <a:lnT>
                      <a:noFill/>
                    </a:lnT>
                    <a:lnB>
                      <a:noFill/>
                    </a:lnB>
                    <a:noFill/>
                  </a:tcPr>
                </a:tc>
                <a:tc>
                  <a:txBody>
                    <a:bodyPr lIns="54000" rIns="54000" anchor="t">
                      <a:noAutofit/>
                    </a:bodyPr>
                    <a:p>
                      <a:pPr>
                        <a:lnSpc>
                          <a:spcPct val="100000"/>
                        </a:lnSpc>
                        <a:buNone/>
                      </a:pPr>
                      <a:r>
                        <a:rPr b="0" lang="en-US" sz="2000" spc="-1" strike="noStrike">
                          <a:solidFill>
                            <a:srgbClr val="ffffff"/>
                          </a:solidFill>
                          <a:latin typeface="Century Gothic"/>
                          <a:ea typeface="DejaVu Sans"/>
                        </a:rPr>
                        <a:t>file = open('filename', 'r')</a:t>
                      </a:r>
                      <a:endParaRPr b="0" lang="en-US" sz="2000" spc="-1" strike="noStrike">
                        <a:latin typeface="Arial"/>
                      </a:endParaRPr>
                    </a:p>
                  </a:txBody>
                  <a:tcPr anchor="t" marL="54000" marR="5400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326" name="Picture 7" descr=""/>
          <p:cNvPicPr/>
          <p:nvPr/>
        </p:nvPicPr>
        <p:blipFill>
          <a:blip r:embed="rId1"/>
          <a:stretch/>
        </p:blipFill>
        <p:spPr>
          <a:xfrm>
            <a:off x="0" y="0"/>
            <a:ext cx="12189600" cy="1438920"/>
          </a:xfrm>
          <a:prstGeom prst="rect">
            <a:avLst/>
          </a:prstGeom>
          <a:ln w="0">
            <a:noFill/>
          </a:ln>
        </p:spPr>
      </p:pic>
      <p:sp>
        <p:nvSpPr>
          <p:cNvPr id="327" name="Rectangle 9"/>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328"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0</a:t>
            </a:r>
            <a:endParaRPr b="0" lang="en-US" sz="4000" spc="-1" strike="noStrike">
              <a:latin typeface="Arial"/>
            </a:endParaRPr>
          </a:p>
        </p:txBody>
      </p:sp>
      <p:sp>
        <p:nvSpPr>
          <p:cNvPr id="329" name="Straight Connector 11"/>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330"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Front matter</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Naming Conventions 1</a:t>
            </a:r>
            <a:br>
              <a:rPr sz="1800"/>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393"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General</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Avoid using names that are too general or too wordy. Strike a good balance between the two.</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Bad: data_structure, my_list, info_map, dictionary_for_the_purpose_of_storing_data_representing_word_definitions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Good: user_profile, menu_options, word_definitions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Don’t be a jackass and name things “O”, “l”, or “I”</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using CamelCase names, capitalize all letters of an abbreviation (e.g. HTTPServer)</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Naming Conventions 2</a:t>
            </a:r>
            <a:br>
              <a:rPr sz="1800"/>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395"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Packages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Package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multiple words are needed, an underscore should separate them</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It is usually preferable to stick to 1 word names</a:t>
            </a:r>
            <a:endParaRPr b="0" lang="en-US" sz="2000" spc="-1" strike="noStrike">
              <a:latin typeface="Arial"/>
            </a:endParaRPr>
          </a:p>
          <a:p>
            <a:pPr>
              <a:lnSpc>
                <a:spcPct val="90000"/>
              </a:lnSpc>
              <a:spcBef>
                <a:spcPts val="1001"/>
              </a:spcBef>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Modules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Module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When multiple words are needed, an underscore should separate them</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It is usually preferable to stick to 1 word names</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Naming Conventions 3</a:t>
            </a:r>
            <a:br>
              <a:rPr sz="1800"/>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39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Classes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 names should follow the UpperCaseCamelCase convention</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Python’s built-in classes, however are typically lowercase words</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Exception classes should end in “Error”</a:t>
            </a:r>
            <a:endParaRPr b="0" lang="en-US" sz="2000" spc="-1" strike="noStrike">
              <a:latin typeface="Arial"/>
            </a:endParaRPr>
          </a:p>
          <a:p>
            <a:pPr>
              <a:lnSpc>
                <a:spcPct val="100000"/>
              </a:lnSpc>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Global (module-level) Variables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Global variables should be all lowercase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global variable name should be separated by an underscore</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Naming Conventions 4</a:t>
            </a:r>
            <a:br>
              <a:rPr sz="1800"/>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399"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Instance Variables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Instance variable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an instance variable name should be separated by an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Non-public instance variables should begin with a single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If an instance name needs to be mangled, two underscores may begin its name</a:t>
            </a:r>
            <a:endParaRPr b="0" lang="en-US" sz="2000" spc="-1" strike="noStrike">
              <a:latin typeface="Arial"/>
            </a:endParaRPr>
          </a:p>
          <a:p>
            <a:pPr>
              <a:lnSpc>
                <a:spcPct val="100000"/>
              </a:lnSpc>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Method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an method name should be separated by an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Non-public method should begin with a single underscore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If a method name needs to be mangled, two underscores may begin its name</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Naming Conventions 5</a:t>
            </a:r>
            <a:br>
              <a:rPr sz="1800"/>
            </a:br>
            <a:r>
              <a:rPr b="0" lang="en-US" sz="4000" spc="-1" strike="noStrike" cap="all">
                <a:solidFill>
                  <a:srgbClr val="ffffff"/>
                </a:solidFill>
                <a:latin typeface="Century Gothic"/>
                <a:ea typeface="DejaVu Sans"/>
              </a:rPr>
              <a:t> (per Python Documentation)</a:t>
            </a:r>
            <a:endParaRPr b="0" lang="en-US" sz="4000" spc="-1" strike="noStrike">
              <a:latin typeface="Arial"/>
            </a:endParaRPr>
          </a:p>
        </p:txBody>
      </p:sp>
      <p:sp>
        <p:nvSpPr>
          <p:cNvPr id="401"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fontScale="98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 Arguments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Instance methods should have their first argument named ‘self’.</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Class methods should have their first argument named ‘cls’</a:t>
            </a:r>
            <a:endParaRPr b="0" lang="en-US" sz="2000" spc="-1" strike="noStrike">
              <a:latin typeface="Arial"/>
            </a:endParaRPr>
          </a:p>
          <a:p>
            <a:pPr>
              <a:lnSpc>
                <a:spcPct val="90000"/>
              </a:lnSpc>
              <a:spcBef>
                <a:spcPts val="1001"/>
              </a:spcBef>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Functions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Function names should be all lower case</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function name should be separated by an underscore</a:t>
            </a:r>
            <a:endParaRPr b="0" lang="en-US" sz="2000" spc="-1" strike="noStrike">
              <a:latin typeface="Arial"/>
            </a:endParaRPr>
          </a:p>
          <a:p>
            <a:pPr>
              <a:lnSpc>
                <a:spcPct val="90000"/>
              </a:lnSpc>
              <a:spcBef>
                <a:spcPts val="1001"/>
              </a:spcBef>
              <a:buNone/>
            </a:pPr>
            <a:endParaRPr b="0" lang="en-US" sz="20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Constants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Constant names must be fully capitalized</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Words in a constant name should be separated by an underscore</a:t>
            </a: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Creating Objects</a:t>
            </a:r>
            <a:endParaRPr b="0" lang="en-US" sz="4000" spc="-1" strike="noStrike">
              <a:latin typeface="Arial"/>
            </a:endParaRPr>
          </a:p>
        </p:txBody>
      </p:sp>
      <p:sp>
        <p:nvSpPr>
          <p:cNvPr id="403"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2200" spc="-1" strike="noStrike">
                <a:solidFill>
                  <a:srgbClr val="ffffff"/>
                </a:solidFill>
                <a:latin typeface="Century Gothic"/>
                <a:ea typeface="DejaVu Sans"/>
              </a:rPr>
              <a:t>Creating objects is simple in Python. You create a variable and assign it the value. Some examples you have already seen</a:t>
            </a:r>
            <a:endParaRPr b="0" lang="en-US" sz="2200" spc="-1" strike="noStrike">
              <a:latin typeface="Arial"/>
            </a:endParaRPr>
          </a:p>
        </p:txBody>
      </p:sp>
      <p:pic>
        <p:nvPicPr>
          <p:cNvPr id="404" name="Picture 3" descr=""/>
          <p:cNvPicPr/>
          <p:nvPr/>
        </p:nvPicPr>
        <p:blipFill>
          <a:blip r:embed="rId1"/>
          <a:stretch/>
        </p:blipFill>
        <p:spPr>
          <a:xfrm>
            <a:off x="1409760" y="3429000"/>
            <a:ext cx="9370080" cy="224532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Learning About Objects</a:t>
            </a:r>
            <a:endParaRPr b="0" lang="en-US" sz="4000" spc="-1" strike="noStrike">
              <a:latin typeface="Arial"/>
            </a:endParaRPr>
          </a:p>
        </p:txBody>
      </p:sp>
      <p:sp>
        <p:nvSpPr>
          <p:cNvPr id="406"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Python has some built in functions that can help you learn about objects in the interactive shell</a:t>
            </a:r>
            <a:endParaRPr b="0" lang="en-US" sz="2200" spc="-1" strike="noStrike">
              <a:latin typeface="Arial"/>
            </a:endParaRPr>
          </a:p>
          <a:p>
            <a:pPr>
              <a:lnSpc>
                <a:spcPct val="100000"/>
              </a:lnSpc>
              <a:buNone/>
            </a:pP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help() - Given a object will describe the object by displaying the Docstrings associated with the object and the methods contained within.</a:t>
            </a:r>
            <a:endParaRPr b="0" lang="en-US" sz="2000" spc="-1" strike="noStrike">
              <a:latin typeface="Arial"/>
            </a:endParaRPr>
          </a:p>
          <a:p>
            <a:pPr marL="457200">
              <a:lnSpc>
                <a:spcPct val="90000"/>
              </a:lnSpc>
              <a:spcBef>
                <a:spcPts val="499"/>
              </a:spcBef>
              <a:buNone/>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dir() - given an object, it will return the methods and attributes of the object.</a:t>
            </a:r>
            <a:endParaRPr b="0" lang="en-US" sz="2000" spc="-1" strike="noStrike">
              <a:latin typeface="Arial"/>
            </a:endParaRPr>
          </a:p>
          <a:p>
            <a:pPr>
              <a:lnSpc>
                <a:spcPct val="100000"/>
              </a:lnSpc>
              <a:buNone/>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type() -given an object, it will return the type of the object as represented by the __name__ attribute on the object</a:t>
            </a:r>
            <a:endParaRPr b="0" lang="en-US" sz="2000" spc="-1" strike="noStrike">
              <a:latin typeface="Arial"/>
            </a:endParaRPr>
          </a:p>
          <a:p>
            <a:pPr>
              <a:lnSpc>
                <a:spcPct val="100000"/>
              </a:lnSpc>
              <a:buNone/>
              <a:tabLst>
                <a:tab algn="l" pos="0"/>
              </a:tabLs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help example</a:t>
            </a:r>
            <a:endParaRPr b="0" lang="en-US" sz="4000" spc="-1" strike="noStrike">
              <a:latin typeface="Arial"/>
            </a:endParaRPr>
          </a:p>
        </p:txBody>
      </p:sp>
      <p:sp>
        <p:nvSpPr>
          <p:cNvPr id="408" name="Content Placeholder 5"/>
          <p:cNvSpPr/>
          <p:nvPr/>
        </p:nvSpPr>
        <p:spPr>
          <a:xfrm>
            <a:off x="5680440" y="2194560"/>
            <a:ext cx="582336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Launch Python3 from the terminal</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`help(str()`</a:t>
            </a:r>
            <a:endParaRPr b="0" lang="en-US" sz="2200" spc="-1" strike="noStrike">
              <a:latin typeface="Arial"/>
            </a:endParaRPr>
          </a:p>
          <a:p>
            <a:pPr>
              <a:lnSpc>
                <a:spcPct val="90000"/>
              </a:lnSpc>
              <a:spcBef>
                <a:spcPts val="1001"/>
              </a:spcBef>
              <a:buNone/>
            </a:pPr>
            <a:endParaRPr b="0" lang="en-US" sz="2200" spc="-1" strike="noStrike">
              <a:latin typeface="Arial"/>
            </a:endParaRPr>
          </a:p>
        </p:txBody>
      </p:sp>
      <p:pic>
        <p:nvPicPr>
          <p:cNvPr id="409" name="Picture 7" descr=""/>
          <p:cNvPicPr/>
          <p:nvPr/>
        </p:nvPicPr>
        <p:blipFill>
          <a:blip r:embed="rId1"/>
          <a:stretch/>
        </p:blipFill>
        <p:spPr>
          <a:xfrm>
            <a:off x="0" y="0"/>
            <a:ext cx="5495760" cy="685548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Help  example - continued</a:t>
            </a:r>
            <a:endParaRPr b="0" lang="en-US" sz="4000" spc="-1" strike="noStrike">
              <a:latin typeface="Arial"/>
            </a:endParaRPr>
          </a:p>
        </p:txBody>
      </p:sp>
      <p:sp>
        <p:nvSpPr>
          <p:cNvPr id="411" name="Content Placeholder 2"/>
          <p:cNvSpPr/>
          <p:nvPr/>
        </p:nvSpPr>
        <p:spPr>
          <a:xfrm>
            <a:off x="415800" y="1887840"/>
            <a:ext cx="5283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 the interactive shell still</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help(str.isalpha)</a:t>
            </a:r>
            <a:endParaRPr b="0" lang="en-US" sz="2200" spc="-1" strike="noStrike">
              <a:latin typeface="Arial"/>
            </a:endParaRPr>
          </a:p>
        </p:txBody>
      </p:sp>
      <p:pic>
        <p:nvPicPr>
          <p:cNvPr id="412" name="Picture 3" descr=""/>
          <p:cNvPicPr/>
          <p:nvPr/>
        </p:nvPicPr>
        <p:blipFill>
          <a:blip r:embed="rId1"/>
          <a:stretch/>
        </p:blipFill>
        <p:spPr>
          <a:xfrm>
            <a:off x="4207680" y="2895480"/>
            <a:ext cx="7566120" cy="177660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dir example</a:t>
            </a:r>
            <a:endParaRPr b="0" lang="en-US" sz="4000" spc="-1" strike="noStrike">
              <a:latin typeface="Arial"/>
            </a:endParaRPr>
          </a:p>
        </p:txBody>
      </p:sp>
      <p:pic>
        <p:nvPicPr>
          <p:cNvPr id="414" name="Content Placeholder 3" descr=""/>
          <p:cNvPicPr/>
          <p:nvPr/>
        </p:nvPicPr>
        <p:blipFill>
          <a:blip r:embed="rId1"/>
          <a:stretch/>
        </p:blipFill>
        <p:spPr>
          <a:xfrm>
            <a:off x="1184400" y="2536560"/>
            <a:ext cx="9555120" cy="315504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a:solidFill>
                  <a:srgbClr val="ffffff"/>
                </a:solidFill>
                <a:latin typeface="Century Gothic"/>
                <a:ea typeface="DejaVu Sans"/>
              </a:rPr>
              <a:t>whoami</a:t>
            </a:r>
            <a:endParaRPr b="0" lang="en-US" sz="4000" spc="-1" strike="noStrike">
              <a:latin typeface="Arial"/>
            </a:endParaRPr>
          </a:p>
        </p:txBody>
      </p:sp>
      <p:sp>
        <p:nvSpPr>
          <p:cNvPr id="332"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gn="ctr">
              <a:lnSpc>
                <a:spcPct val="90000"/>
              </a:lnSpc>
              <a:spcBef>
                <a:spcPts val="1001"/>
              </a:spcBef>
              <a:buClr>
                <a:srgbClr val="ffffff"/>
              </a:buClr>
              <a:buFont typeface="Arial"/>
              <a:buChar char="•"/>
            </a:pPr>
            <a:r>
              <a:rPr b="0" lang="en-US" sz="2400" spc="-1" strike="noStrike">
                <a:solidFill>
                  <a:srgbClr val="ffffff"/>
                </a:solidFill>
                <a:latin typeface="Century Gothic"/>
                <a:ea typeface="DejaVu Sans"/>
              </a:rPr>
              <a:t>Long time software engineer</a:t>
            </a:r>
            <a:endParaRPr b="0" lang="en-US" sz="2400" spc="-1" strike="noStrike">
              <a:latin typeface="Arial"/>
            </a:endParaRPr>
          </a:p>
          <a:p>
            <a:pPr marL="228600" indent="-227160" algn="ctr">
              <a:lnSpc>
                <a:spcPct val="90000"/>
              </a:lnSpc>
              <a:spcBef>
                <a:spcPts val="1001"/>
              </a:spcBef>
              <a:buClr>
                <a:srgbClr val="ffffff"/>
              </a:buClr>
              <a:buFont typeface="Arial"/>
              <a:buChar char="•"/>
            </a:pPr>
            <a:r>
              <a:rPr b="0" lang="en-US" sz="2400" spc="-1" strike="noStrike">
                <a:solidFill>
                  <a:srgbClr val="ffffff"/>
                </a:solidFill>
                <a:latin typeface="Century Gothic"/>
                <a:ea typeface="DejaVu Sans"/>
              </a:rPr>
              <a:t>More recently bridged to Application Security</a:t>
            </a:r>
            <a:endParaRPr b="0" lang="en-US" sz="2400" spc="-1" strike="noStrike">
              <a:latin typeface="Arial"/>
            </a:endParaRPr>
          </a:p>
          <a:p>
            <a:pPr marL="228600" indent="-227160" algn="ctr">
              <a:lnSpc>
                <a:spcPct val="90000"/>
              </a:lnSpc>
              <a:spcBef>
                <a:spcPts val="1001"/>
              </a:spcBef>
              <a:buClr>
                <a:srgbClr val="ffffff"/>
              </a:buClr>
              <a:buFont typeface="Arial"/>
              <a:buChar char="•"/>
            </a:pPr>
            <a:r>
              <a:rPr b="0" lang="en-US" sz="2400" spc="-1" strike="noStrike">
                <a:solidFill>
                  <a:srgbClr val="ffffff"/>
                </a:solidFill>
                <a:latin typeface="Century Gothic"/>
                <a:ea typeface="DejaVu Sans"/>
              </a:rPr>
              <a:t>Third time presenting at Saintcon</a:t>
            </a:r>
            <a:endParaRPr b="0" lang="en-US" sz="24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1" lang="en-US" sz="1800" spc="-1" strike="noStrike">
                <a:solidFill>
                  <a:srgbClr val="ffffff"/>
                </a:solidFill>
                <a:latin typeface="Arial"/>
                <a:ea typeface="DejaVu Sans"/>
              </a:rPr>
              <a:t>Michael Fischer / Senior Director, Information Security</a:t>
            </a:r>
            <a:br>
              <a:rPr sz="1800"/>
            </a:br>
            <a:r>
              <a:rPr b="0" lang="en-US" sz="1800" spc="-1" strike="noStrike">
                <a:solidFill>
                  <a:srgbClr val="ffffff"/>
                </a:solidFill>
                <a:latin typeface="Arial"/>
                <a:ea typeface="DejaVu Sans"/>
              </a:rPr>
              <a:t>+1-612-503-4271 / </a:t>
            </a:r>
            <a:r>
              <a:rPr b="0" lang="en-US" sz="1800" spc="-1" strike="noStrike" u="sng">
                <a:solidFill>
                  <a:srgbClr val="0000ff"/>
                </a:solidFill>
                <a:uFillTx/>
                <a:latin typeface="Arial"/>
                <a:ea typeface="DejaVu Sans"/>
                <a:hlinkClick r:id="rId1"/>
              </a:rPr>
              <a:t>michael.fischer@arcticwolf.com</a:t>
            </a:r>
            <a:br>
              <a:rPr sz="1800"/>
            </a:br>
            <a:br>
              <a:rPr sz="1800"/>
            </a:br>
            <a:r>
              <a:rPr b="1" lang="en-US" sz="1800" spc="-1" strike="noStrike">
                <a:solidFill>
                  <a:srgbClr val="ffffff"/>
                </a:solidFill>
                <a:latin typeface="Arial"/>
                <a:ea typeface="DejaVu Sans"/>
              </a:rPr>
              <a:t>Arctic Wolf Networks</a:t>
            </a:r>
            <a:br>
              <a:rPr sz="1800"/>
            </a:br>
            <a:r>
              <a:rPr b="0" lang="en-US" sz="1800" spc="-1" strike="noStrike">
                <a:solidFill>
                  <a:srgbClr val="ffffff"/>
                </a:solidFill>
                <a:latin typeface="Arial"/>
                <a:ea typeface="DejaVu Sans"/>
              </a:rPr>
              <a:t>8939 Columbine Road, Eden Prairie, MN 55347</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 </a:t>
            </a:r>
            <a:endParaRPr b="0" lang="en-US" sz="1800" spc="-1" strike="noStrike">
              <a:latin typeface="Arial"/>
            </a:endParaRPr>
          </a:p>
          <a:p>
            <a:pPr>
              <a:lnSpc>
                <a:spcPct val="100000"/>
              </a:lnSpc>
              <a:buNone/>
            </a:pPr>
            <a:r>
              <a:rPr b="0" lang="en-US" sz="1800" spc="-1" strike="noStrike" u="sng">
                <a:solidFill>
                  <a:srgbClr val="0000ff"/>
                </a:solidFill>
                <a:uFillTx/>
                <a:latin typeface="Arial"/>
                <a:ea typeface="DejaVu Sans"/>
                <a:hlinkClick r:id="rId2"/>
              </a:rPr>
              <a:t>https://arcticwolf.com</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Type example</a:t>
            </a:r>
            <a:endParaRPr b="0" lang="en-US" sz="4000" spc="-1" strike="noStrike">
              <a:latin typeface="Arial"/>
            </a:endParaRPr>
          </a:p>
        </p:txBody>
      </p:sp>
      <p:sp>
        <p:nvSpPr>
          <p:cNvPr id="416" name="Content Placeholder 2"/>
          <p:cNvSpPr/>
          <p:nvPr/>
        </p:nvSpPr>
        <p:spPr>
          <a:xfrm>
            <a:off x="685800" y="2194560"/>
            <a:ext cx="10818000" cy="4021560"/>
          </a:xfrm>
          <a:prstGeom prst="rect">
            <a:avLst/>
          </a:prstGeom>
          <a:noFill/>
          <a:ln w="0">
            <a:noFill/>
          </a:ln>
        </p:spPr>
        <p:style>
          <a:lnRef idx="0"/>
          <a:fillRef idx="0"/>
          <a:effectRef idx="0"/>
          <a:fontRef idx="minor"/>
        </p:style>
      </p:sp>
      <p:pic>
        <p:nvPicPr>
          <p:cNvPr id="417" name="Picture 4" descr=""/>
          <p:cNvPicPr/>
          <p:nvPr/>
        </p:nvPicPr>
        <p:blipFill>
          <a:blip r:embed="rId1"/>
          <a:stretch/>
        </p:blipFill>
        <p:spPr>
          <a:xfrm>
            <a:off x="685800" y="2194560"/>
            <a:ext cx="4080960" cy="1081440"/>
          </a:xfrm>
          <a:prstGeom prst="rect">
            <a:avLst/>
          </a:prstGeom>
          <a:ln w="0">
            <a:noFill/>
          </a:ln>
        </p:spPr>
      </p:pic>
      <p:pic>
        <p:nvPicPr>
          <p:cNvPr id="418" name="Picture 5" descr=""/>
          <p:cNvPicPr/>
          <p:nvPr/>
        </p:nvPicPr>
        <p:blipFill>
          <a:blip r:embed="rId2"/>
          <a:stretch/>
        </p:blipFill>
        <p:spPr>
          <a:xfrm>
            <a:off x="6897600" y="5412960"/>
            <a:ext cx="4606200" cy="80352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User input</a:t>
            </a:r>
            <a:endParaRPr b="0" lang="en-US" sz="4000" spc="-1" strike="noStrike">
              <a:latin typeface="Arial"/>
            </a:endParaRPr>
          </a:p>
        </p:txBody>
      </p:sp>
      <p:sp>
        <p:nvSpPr>
          <p:cNvPr id="420"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Most basic form of input: Keyboard input</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Easy to capture using input()</a:t>
            </a:r>
            <a:endParaRPr b="0" lang="en-US" sz="2200" spc="-1" strike="noStrike">
              <a:latin typeface="Arial"/>
            </a:endParaRPr>
          </a:p>
          <a:p>
            <a:pPr>
              <a:lnSpc>
                <a:spcPct val="90000"/>
              </a:lnSpc>
              <a:spcBef>
                <a:spcPts val="1001"/>
              </a:spcBef>
              <a:buNone/>
            </a:pPr>
            <a:endParaRPr b="0" lang="en-US" sz="2200" spc="-1" strike="noStrike">
              <a:latin typeface="Arial"/>
            </a:endParaRPr>
          </a:p>
        </p:txBody>
      </p:sp>
      <p:pic>
        <p:nvPicPr>
          <p:cNvPr id="421" name="Picture 3" descr=""/>
          <p:cNvPicPr/>
          <p:nvPr/>
        </p:nvPicPr>
        <p:blipFill>
          <a:blip r:embed="rId1"/>
          <a:stretch/>
        </p:blipFill>
        <p:spPr>
          <a:xfrm>
            <a:off x="1079640" y="3114360"/>
            <a:ext cx="5014080" cy="1089720"/>
          </a:xfrm>
          <a:prstGeom prst="rect">
            <a:avLst/>
          </a:prstGeom>
          <a:ln w="0">
            <a:noFill/>
          </a:ln>
        </p:spPr>
      </p:pic>
      <p:pic>
        <p:nvPicPr>
          <p:cNvPr id="422" name="Picture 4" descr=""/>
          <p:cNvPicPr/>
          <p:nvPr/>
        </p:nvPicPr>
        <p:blipFill>
          <a:blip r:embed="rId2"/>
          <a:stretch/>
        </p:blipFill>
        <p:spPr>
          <a:xfrm>
            <a:off x="7797960" y="3840480"/>
            <a:ext cx="2004120" cy="141984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23" name="Rounded Rectangle 14"/>
          <p:cNvSpPr/>
          <p:nvPr/>
        </p:nvSpPr>
        <p:spPr>
          <a:xfrm>
            <a:off x="4636080" y="0"/>
            <a:ext cx="7553520" cy="6855480"/>
          </a:xfrm>
          <a:prstGeom prst="rect">
            <a:avLst/>
          </a:prstGeom>
          <a:solidFill>
            <a:srgbClr val="454545"/>
          </a:solidFill>
          <a:ln w="12600">
            <a:noFill/>
          </a:ln>
        </p:spPr>
        <p:style>
          <a:lnRef idx="0"/>
          <a:fillRef idx="0"/>
          <a:effectRef idx="0"/>
          <a:fontRef idx="minor"/>
        </p:style>
      </p:sp>
      <p:sp>
        <p:nvSpPr>
          <p:cNvPr id="424" name="Rectangle 9"/>
          <p:cNvSpPr/>
          <p:nvPr/>
        </p:nvSpPr>
        <p:spPr>
          <a:xfrm>
            <a:off x="0" y="0"/>
            <a:ext cx="4633560" cy="6855480"/>
          </a:xfrm>
          <a:prstGeom prst="rect">
            <a:avLst/>
          </a:prstGeom>
          <a:solidFill>
            <a:srgbClr val="000000"/>
          </a:solidFill>
          <a:ln w="12600">
            <a:noFill/>
          </a:ln>
          <a:effectLst>
            <a:outerShdw blurRad="63360" dist="38160">
              <a:srgbClr val="000000">
                <a:alpha val="40000"/>
              </a:srgbClr>
            </a:outerShdw>
          </a:effectLst>
        </p:spPr>
        <p:style>
          <a:lnRef idx="0"/>
          <a:fillRef idx="0"/>
          <a:effectRef idx="0"/>
          <a:fontRef idx="minor"/>
        </p:style>
      </p:sp>
      <p:pic>
        <p:nvPicPr>
          <p:cNvPr id="425" name="Picture 11" descr=""/>
          <p:cNvPicPr/>
          <p:nvPr/>
        </p:nvPicPr>
        <p:blipFill>
          <a:blip r:embed="rId1"/>
          <a:srcRect l="0" t="0" r="61984" b="0"/>
          <a:stretch/>
        </p:blipFill>
        <p:spPr>
          <a:xfrm>
            <a:off x="0" y="4375080"/>
            <a:ext cx="4633560" cy="2480400"/>
          </a:xfrm>
          <a:prstGeom prst="rect">
            <a:avLst/>
          </a:prstGeom>
          <a:ln w="0">
            <a:noFill/>
          </a:ln>
        </p:spPr>
      </p:pic>
      <p:sp>
        <p:nvSpPr>
          <p:cNvPr id="426" name="Title 1"/>
          <p:cNvSpPr/>
          <p:nvPr/>
        </p:nvSpPr>
        <p:spPr>
          <a:xfrm>
            <a:off x="666000" y="987120"/>
            <a:ext cx="3545640" cy="469548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3600" spc="-1" strike="noStrike" cap="all">
                <a:solidFill>
                  <a:srgbClr val="ffffff"/>
                </a:solidFill>
                <a:latin typeface="Century Gothic"/>
                <a:ea typeface="DejaVu Sans"/>
              </a:rPr>
              <a:t>Hello world </a:t>
            </a:r>
            <a:br>
              <a:rPr sz="1800"/>
            </a:br>
            <a:r>
              <a:rPr b="0" lang="en-US" sz="3600" spc="-1" strike="noStrike" cap="all">
                <a:solidFill>
                  <a:srgbClr val="ffffff"/>
                </a:solidFill>
                <a:latin typeface="Century Gothic"/>
                <a:ea typeface="DejaVu Sans"/>
              </a:rPr>
              <a:t>(Python Interactive)</a:t>
            </a:r>
            <a:endParaRPr b="0" lang="en-US" sz="3600" spc="-1" strike="noStrike">
              <a:latin typeface="Arial"/>
            </a:endParaRPr>
          </a:p>
        </p:txBody>
      </p:sp>
      <p:sp>
        <p:nvSpPr>
          <p:cNvPr id="427" name="Content Placeholder 2"/>
          <p:cNvSpPr/>
          <p:nvPr/>
        </p:nvSpPr>
        <p:spPr>
          <a:xfrm>
            <a:off x="5058000" y="987120"/>
            <a:ext cx="5753520" cy="46954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Let’s expand hello world. That was too easy.  Let’s try using what we learned to ask the user for his name and customize the response.</a:t>
            </a: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Launch Python3 – typically typing ‘python3’ in the terminal and hit enter </a:t>
            </a:r>
            <a:endParaRPr b="0" lang="en-US" sz="18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1800" spc="-1" strike="noStrike">
                <a:solidFill>
                  <a:srgbClr val="ffffff"/>
                </a:solidFill>
                <a:latin typeface="Century Gothic"/>
                <a:ea typeface="DejaVu Sans"/>
              </a:rPr>
              <a:t>From the interactive prompt type the following:</a:t>
            </a:r>
            <a:endParaRPr b="0" lang="en-US" sz="1800" spc="-1" strike="noStrike">
              <a:latin typeface="Arial"/>
            </a:endParaRPr>
          </a:p>
          <a:p>
            <a:pPr>
              <a:lnSpc>
                <a:spcPct val="90000"/>
              </a:lnSpc>
              <a:spcBef>
                <a:spcPts val="1001"/>
              </a:spcBef>
              <a:buNone/>
              <a:tabLst>
                <a:tab algn="l" pos="0"/>
              </a:tabLst>
            </a:pPr>
            <a:endParaRPr b="0" lang="en-US" sz="1800" spc="-1" strike="noStrike">
              <a:latin typeface="Arial"/>
            </a:endParaRPr>
          </a:p>
          <a:p>
            <a:pPr marL="457200">
              <a:lnSpc>
                <a:spcPct val="90000"/>
              </a:lnSpc>
              <a:spcBef>
                <a:spcPts val="499"/>
              </a:spcBef>
              <a:buNone/>
              <a:tabLst>
                <a:tab algn="l" pos="0"/>
              </a:tabLst>
            </a:pPr>
            <a:r>
              <a:rPr b="0" lang="en-US" sz="1600" spc="-1" strike="noStrike">
                <a:solidFill>
                  <a:srgbClr val="ffffff"/>
                </a:solidFill>
                <a:latin typeface="Century Gothic"/>
                <a:ea typeface="DejaVu Sans"/>
              </a:rPr>
              <a:t>&gt;&gt;&gt;&gt; name = input(‘what is your name? ‘)</a:t>
            </a:r>
            <a:endParaRPr b="0" lang="en-US" sz="1600" spc="-1" strike="noStrike">
              <a:latin typeface="Arial"/>
            </a:endParaRPr>
          </a:p>
          <a:p>
            <a:pPr marL="457200">
              <a:lnSpc>
                <a:spcPct val="90000"/>
              </a:lnSpc>
              <a:spcBef>
                <a:spcPts val="499"/>
              </a:spcBef>
              <a:buNone/>
              <a:tabLst>
                <a:tab algn="l" pos="0"/>
              </a:tabLst>
            </a:pPr>
            <a:r>
              <a:rPr b="0" lang="en-US" sz="1600" spc="-1" strike="noStrike">
                <a:solidFill>
                  <a:srgbClr val="ffffff"/>
                </a:solidFill>
                <a:latin typeface="Century Gothic"/>
                <a:ea typeface="DejaVu Sans"/>
              </a:rPr>
              <a:t>print(‘hello ‘ + name + ‘.  It is nice to meet you?’)</a:t>
            </a:r>
            <a:endParaRPr b="0" lang="en-US" sz="1600" spc="-1" strike="noStrike">
              <a:latin typeface="Arial"/>
            </a:endParaRPr>
          </a:p>
          <a:p>
            <a:pPr marL="457200">
              <a:lnSpc>
                <a:spcPct val="100000"/>
              </a:lnSpc>
              <a:buNone/>
              <a:tabLst>
                <a:tab algn="l" pos="0"/>
              </a:tabLst>
            </a:pPr>
            <a:endParaRPr b="0" lang="en-US" sz="16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428" name="Picture 7" descr=""/>
          <p:cNvPicPr/>
          <p:nvPr/>
        </p:nvPicPr>
        <p:blipFill>
          <a:blip r:embed="rId1"/>
          <a:stretch/>
        </p:blipFill>
        <p:spPr>
          <a:xfrm>
            <a:off x="0" y="0"/>
            <a:ext cx="12189600" cy="1438920"/>
          </a:xfrm>
          <a:prstGeom prst="rect">
            <a:avLst/>
          </a:prstGeom>
          <a:ln w="0">
            <a:noFill/>
          </a:ln>
        </p:spPr>
      </p:pic>
      <p:sp>
        <p:nvSpPr>
          <p:cNvPr id="429" name="Rectangle 9"/>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430"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2</a:t>
            </a:r>
            <a:endParaRPr b="0" lang="en-US" sz="4000" spc="-1" strike="noStrike">
              <a:latin typeface="Arial"/>
            </a:endParaRPr>
          </a:p>
        </p:txBody>
      </p:sp>
      <p:sp>
        <p:nvSpPr>
          <p:cNvPr id="431" name="Straight Connector 11"/>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432"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All the math you need to know - sometimes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Conditionals</a:t>
            </a:r>
            <a:endParaRPr b="0" lang="en-US" sz="4000" spc="-1" strike="noStrike">
              <a:latin typeface="Arial"/>
            </a:endParaRPr>
          </a:p>
        </p:txBody>
      </p:sp>
      <p:sp>
        <p:nvSpPr>
          <p:cNvPr id="43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Ultimately decisions in conditionals break down into true/false, yes or no, 1 or 0.</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can be added together with Boolean algebra or logical operators</a:t>
            </a:r>
            <a:endParaRPr b="0" lang="en-US" sz="2200" spc="-1" strike="noStrike">
              <a:latin typeface="Arial"/>
            </a:endParaRPr>
          </a:p>
          <a:p>
            <a:pPr>
              <a:lnSpc>
                <a:spcPct val="90000"/>
              </a:lnSpc>
              <a:spcBef>
                <a:spcPts val="1001"/>
              </a:spcBef>
              <a:buNone/>
            </a:pPr>
            <a:endParaRPr b="0" lang="en-US" sz="2200" spc="-1" strike="noStrike">
              <a:latin typeface="Arial"/>
            </a:endParaRPr>
          </a:p>
        </p:txBody>
      </p:sp>
      <p:graphicFrame>
        <p:nvGraphicFramePr>
          <p:cNvPr id="435" name="Table 3"/>
          <p:cNvGraphicFramePr/>
          <p:nvPr/>
        </p:nvGraphicFramePr>
        <p:xfrm>
          <a:off x="847440" y="3429000"/>
          <a:ext cx="4645080" cy="2621520"/>
        </p:xfrm>
        <a:graphic>
          <a:graphicData uri="http://schemas.openxmlformats.org/drawingml/2006/table">
            <a:tbl>
              <a:tblPr/>
              <a:tblGrid>
                <a:gridCol w="1158480"/>
                <a:gridCol w="3486960"/>
              </a:tblGrid>
              <a:tr h="347760">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406800">
                <a:tc>
                  <a:txBody>
                    <a:bodyPr anchor="t">
                      <a:noAutofit/>
                    </a:bodyPr>
                    <a:p>
                      <a:pPr>
                        <a:lnSpc>
                          <a:spcPct val="100000"/>
                        </a:lnSpc>
                        <a:buNone/>
                      </a:pPr>
                      <a:r>
                        <a:rPr b="0" lang="en-US" sz="1800" spc="-1" strike="noStrike">
                          <a:solidFill>
                            <a:srgbClr val="000000"/>
                          </a:solidFill>
                          <a:latin typeface="Century Gothic"/>
                          <a:ea typeface="DejaVu Sans"/>
                        </a:rPr>
                        <a:t>AND</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True is both are True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True if one of the other is 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XOR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True if one or the other is True, but not if both</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NOT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(Unary) Invert the current result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436" name="Table 4"/>
          <p:cNvGraphicFramePr/>
          <p:nvPr/>
        </p:nvGraphicFramePr>
        <p:xfrm>
          <a:off x="5805000" y="3752280"/>
          <a:ext cx="5804280" cy="1853640"/>
        </p:xfrm>
        <a:graphic>
          <a:graphicData uri="http://schemas.openxmlformats.org/drawingml/2006/table">
            <a:tbl>
              <a:tblPr/>
              <a:tblGrid>
                <a:gridCol w="1000440"/>
                <a:gridCol w="781560"/>
                <a:gridCol w="1002240"/>
                <a:gridCol w="803520"/>
                <a:gridCol w="1066680"/>
                <a:gridCol w="115020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A</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B</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AND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XOR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NOT A</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False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True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Comparison Operators</a:t>
            </a:r>
            <a:endParaRPr b="0" lang="en-US" sz="4000" spc="-1" strike="noStrike">
              <a:latin typeface="Arial"/>
            </a:endParaRPr>
          </a:p>
        </p:txBody>
      </p:sp>
      <p:graphicFrame>
        <p:nvGraphicFramePr>
          <p:cNvPr id="438" name="Content Placeholder 3"/>
          <p:cNvGraphicFramePr/>
          <p:nvPr/>
        </p:nvGraphicFramePr>
        <p:xfrm>
          <a:off x="685800" y="2057400"/>
          <a:ext cx="10819800" cy="3774960"/>
        </p:xfrm>
        <a:graphic>
          <a:graphicData uri="http://schemas.openxmlformats.org/drawingml/2006/table">
            <a:tbl>
              <a:tblPr/>
              <a:tblGrid>
                <a:gridCol w="1780200"/>
                <a:gridCol w="1052640"/>
                <a:gridCol w="3979800"/>
                <a:gridCol w="4007520"/>
              </a:tblGrid>
              <a:tr h="636840">
                <a:tc>
                  <a:txBody>
                    <a:bodyPr lIns="45360" rIns="45360" anchor="t">
                      <a:noAutofit/>
                    </a:bodyPr>
                    <a:p>
                      <a:pPr algn="ctr">
                        <a:lnSpc>
                          <a:spcPct val="100000"/>
                        </a:lnSpc>
                        <a:buNone/>
                      </a:pPr>
                      <a:r>
                        <a:rPr b="1" lang="en-US" sz="2000" spc="-1" strike="noStrike">
                          <a:solidFill>
                            <a:srgbClr val="ffffff"/>
                          </a:solidFill>
                          <a:latin typeface="Century Gothic"/>
                          <a:ea typeface="DejaVu Sans"/>
                        </a:rPr>
                        <a:t>Operator</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Symbol</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Description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Example</a:t>
                      </a:r>
                      <a:endParaRPr b="0" lang="en-US" sz="2000" spc="-1" strike="noStrike">
                        <a:latin typeface="Arial"/>
                      </a:endParaRPr>
                    </a:p>
                  </a:txBody>
                  <a:tcPr anchor="t" marL="45360" marR="45360">
                    <a:lnL>
                      <a:noFill/>
                    </a:lnL>
                    <a:lnR>
                      <a:noFill/>
                    </a:lnR>
                    <a:lnT>
                      <a:noFill/>
                    </a:lnT>
                    <a:lnB>
                      <a:noFill/>
                    </a:lnB>
                    <a:noFill/>
                  </a:tcPr>
                </a:tc>
              </a:tr>
              <a:tr h="636840">
                <a:tc>
                  <a:txBody>
                    <a:bodyPr lIns="45360" rIns="45360" anchor="t">
                      <a:noAutofit/>
                    </a:bodyPr>
                    <a:p>
                      <a:pPr>
                        <a:lnSpc>
                          <a:spcPct val="100000"/>
                        </a:lnSpc>
                        <a:buNone/>
                      </a:pPr>
                      <a:r>
                        <a:rPr b="0" lang="en-US" sz="2000" spc="-1" strike="noStrike">
                          <a:solidFill>
                            <a:srgbClr val="ffffff"/>
                          </a:solidFill>
                          <a:latin typeface="Century Gothic"/>
                          <a:ea typeface="DejaVu Sans"/>
                        </a:rPr>
                        <a:t>Addition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Adds the two addends together to provide the sum</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sum = addend1 + addend2</a:t>
                      </a:r>
                      <a:endParaRPr b="0" lang="en-US" sz="2000" spc="-1" strike="noStrike">
                        <a:latin typeface="Arial"/>
                      </a:endParaRPr>
                    </a:p>
                  </a:txBody>
                  <a:tcPr anchor="t" marL="45360" marR="45360">
                    <a:lnL>
                      <a:noFill/>
                    </a:lnL>
                    <a:lnR>
                      <a:noFill/>
                    </a:lnR>
                    <a:lnT>
                      <a:noFill/>
                    </a:lnT>
                    <a:lnB>
                      <a:noFill/>
                    </a:lnB>
                    <a:noFill/>
                  </a:tcPr>
                </a:tc>
              </a:tr>
              <a:tr h="932400">
                <a:tc>
                  <a:txBody>
                    <a:bodyPr lIns="45360" rIns="45360" anchor="t">
                      <a:noAutofit/>
                    </a:bodyPr>
                    <a:p>
                      <a:pPr>
                        <a:lnSpc>
                          <a:spcPct val="100000"/>
                        </a:lnSpc>
                        <a:buNone/>
                      </a:pPr>
                      <a:r>
                        <a:rPr b="0" lang="en-US" sz="2000" spc="-1" strike="noStrike">
                          <a:solidFill>
                            <a:srgbClr val="ffffff"/>
                          </a:solidFill>
                          <a:latin typeface="Century Gothic"/>
                          <a:ea typeface="DejaVu Sans"/>
                        </a:rPr>
                        <a:t>Subtraction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Subtracts the subrtahend from the minuend to provide the difference</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difference = minuend - subtrahend</a:t>
                      </a:r>
                      <a:endParaRPr b="0" lang="en-US" sz="2000" spc="-1" strike="noStrike">
                        <a:latin typeface="Arial"/>
                      </a:endParaRPr>
                    </a:p>
                  </a:txBody>
                  <a:tcPr anchor="t" marL="45360" marR="45360">
                    <a:lnL>
                      <a:noFill/>
                    </a:lnL>
                    <a:lnR>
                      <a:noFill/>
                    </a:lnR>
                    <a:lnT>
                      <a:noFill/>
                    </a:lnT>
                    <a:lnB>
                      <a:noFill/>
                    </a:lnB>
                    <a:noFill/>
                  </a:tcPr>
                </a:tc>
              </a:tr>
              <a:tr h="932400">
                <a:tc>
                  <a:txBody>
                    <a:bodyPr lIns="45360" rIns="45360" anchor="t">
                      <a:noAutofit/>
                    </a:bodyPr>
                    <a:p>
                      <a:pPr>
                        <a:lnSpc>
                          <a:spcPct val="100000"/>
                        </a:lnSpc>
                        <a:buNone/>
                      </a:pPr>
                      <a:r>
                        <a:rPr b="0" lang="en-US" sz="2000" spc="-1" strike="noStrike">
                          <a:solidFill>
                            <a:srgbClr val="ffffff"/>
                          </a:solidFill>
                          <a:latin typeface="Century Gothic"/>
                          <a:ea typeface="DejaVu Sans"/>
                        </a:rPr>
                        <a:t>Multiplication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Multiplies the multiplicand by the multiplier to return the product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product = multiplicand * multiplier </a:t>
                      </a:r>
                      <a:endParaRPr b="0" lang="en-US" sz="2000" spc="-1" strike="noStrike">
                        <a:latin typeface="Arial"/>
                      </a:endParaRPr>
                    </a:p>
                  </a:txBody>
                  <a:tcPr anchor="t" marL="45360" marR="45360">
                    <a:lnL>
                      <a:noFill/>
                    </a:lnL>
                    <a:lnR>
                      <a:noFill/>
                    </a:lnR>
                    <a:lnT>
                      <a:noFill/>
                    </a:lnT>
                    <a:lnB>
                      <a:noFill/>
                    </a:lnB>
                    <a:noFill/>
                  </a:tcPr>
                </a:tc>
              </a:tr>
              <a:tr h="636840">
                <a:tc>
                  <a:txBody>
                    <a:bodyPr lIns="45360" rIns="45360" anchor="t">
                      <a:noAutofit/>
                    </a:bodyPr>
                    <a:p>
                      <a:pPr>
                        <a:lnSpc>
                          <a:spcPct val="100000"/>
                        </a:lnSpc>
                        <a:buNone/>
                      </a:pPr>
                      <a:r>
                        <a:rPr b="0" lang="en-US" sz="2000" spc="-1" strike="noStrike">
                          <a:solidFill>
                            <a:srgbClr val="ffffff"/>
                          </a:solidFill>
                          <a:latin typeface="Century Gothic"/>
                          <a:ea typeface="DejaVu Sans"/>
                        </a:rPr>
                        <a:t>Division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Divides the dividend by the devisor to return the quotient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quotient = dividend / devisor</a:t>
                      </a:r>
                      <a:endParaRPr b="0" lang="en-US" sz="2000" spc="-1" strike="noStrike">
                        <a:latin typeface="Arial"/>
                      </a:endParaRPr>
                    </a:p>
                  </a:txBody>
                  <a:tcPr anchor="t" marL="45360" marR="4536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Comparison Operators  continued</a:t>
            </a:r>
            <a:endParaRPr b="0" lang="en-US" sz="4000" spc="-1" strike="noStrike">
              <a:latin typeface="Arial"/>
            </a:endParaRPr>
          </a:p>
        </p:txBody>
      </p:sp>
      <p:graphicFrame>
        <p:nvGraphicFramePr>
          <p:cNvPr id="440" name="Content Placeholder 3"/>
          <p:cNvGraphicFramePr/>
          <p:nvPr/>
        </p:nvGraphicFramePr>
        <p:xfrm>
          <a:off x="256320" y="2057400"/>
          <a:ext cx="11657880" cy="3138120"/>
        </p:xfrm>
        <a:graphic>
          <a:graphicData uri="http://schemas.openxmlformats.org/drawingml/2006/table">
            <a:tbl>
              <a:tblPr/>
              <a:tblGrid>
                <a:gridCol w="1666080"/>
                <a:gridCol w="1518480"/>
                <a:gridCol w="4081680"/>
                <a:gridCol w="4392000"/>
              </a:tblGrid>
              <a:tr h="341280">
                <a:tc>
                  <a:txBody>
                    <a:bodyPr lIns="45360" rIns="45360" anchor="t">
                      <a:noAutofit/>
                    </a:bodyPr>
                    <a:p>
                      <a:pPr algn="ctr">
                        <a:lnSpc>
                          <a:spcPct val="100000"/>
                        </a:lnSpc>
                        <a:buNone/>
                      </a:pPr>
                      <a:r>
                        <a:rPr b="1" lang="en-US" sz="2000" spc="-1" strike="noStrike">
                          <a:solidFill>
                            <a:srgbClr val="ffffff"/>
                          </a:solidFill>
                          <a:latin typeface="Century Gothic"/>
                          <a:ea typeface="DejaVu Sans"/>
                        </a:rPr>
                        <a:t>Operator</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Symbol</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Description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1" lang="en-US" sz="2000" spc="-1" strike="noStrike">
                          <a:solidFill>
                            <a:srgbClr val="ffffff"/>
                          </a:solidFill>
                          <a:latin typeface="Century Gothic"/>
                          <a:ea typeface="DejaVu Sans"/>
                        </a:rPr>
                        <a:t>Example</a:t>
                      </a:r>
                      <a:endParaRPr b="0" lang="en-US" sz="2000" spc="-1" strike="noStrike">
                        <a:latin typeface="Arial"/>
                      </a:endParaRPr>
                    </a:p>
                  </a:txBody>
                  <a:tcPr anchor="t" marL="45360" marR="45360">
                    <a:lnL>
                      <a:noFill/>
                    </a:lnL>
                    <a:lnR>
                      <a:noFill/>
                    </a:lnR>
                    <a:lnT>
                      <a:noFill/>
                    </a:lnT>
                    <a:lnB>
                      <a:noFill/>
                    </a:lnB>
                    <a:noFill/>
                  </a:tcPr>
                </a:tc>
              </a:tr>
              <a:tr h="932400">
                <a:tc>
                  <a:txBody>
                    <a:bodyPr lIns="45360" rIns="45360" anchor="t">
                      <a:noAutofit/>
                    </a:bodyPr>
                    <a:p>
                      <a:pPr>
                        <a:lnSpc>
                          <a:spcPct val="100000"/>
                        </a:lnSpc>
                        <a:buNone/>
                      </a:pPr>
                      <a:r>
                        <a:rPr b="0" lang="en-US" sz="2000" spc="-1" strike="noStrike">
                          <a:solidFill>
                            <a:srgbClr val="ffffff"/>
                          </a:solidFill>
                          <a:latin typeface="Century Gothic"/>
                          <a:ea typeface="DejaVu Sans"/>
                        </a:rPr>
                        <a:t>Modulus</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represents the remainder of the result of division with the quotient has been determined</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modulus = dividend % devisor</a:t>
                      </a:r>
                      <a:endParaRPr b="0" lang="en-US" sz="2000" spc="-1" strike="noStrike">
                        <a:latin typeface="Arial"/>
                      </a:endParaRPr>
                    </a:p>
                  </a:txBody>
                  <a:tcPr anchor="t" marL="45360" marR="45360">
                    <a:lnL>
                      <a:noFill/>
                    </a:lnL>
                    <a:lnR>
                      <a:noFill/>
                    </a:lnR>
                    <a:lnT>
                      <a:noFill/>
                    </a:lnT>
                    <a:lnB>
                      <a:noFill/>
                    </a:lnB>
                    <a:noFill/>
                  </a:tcPr>
                </a:tc>
              </a:tr>
              <a:tr h="932400">
                <a:tc>
                  <a:txBody>
                    <a:bodyPr lIns="45360" rIns="45360" anchor="t">
                      <a:noAutofit/>
                    </a:bodyPr>
                    <a:p>
                      <a:pPr>
                        <a:lnSpc>
                          <a:spcPct val="100000"/>
                        </a:lnSpc>
                        <a:buNone/>
                      </a:pPr>
                      <a:r>
                        <a:rPr b="0" lang="en-US" sz="2000" spc="-1" strike="noStrike">
                          <a:solidFill>
                            <a:srgbClr val="ffffff"/>
                          </a:solidFill>
                          <a:latin typeface="Century Gothic"/>
                          <a:ea typeface="DejaVu Sans"/>
                        </a:rPr>
                        <a:t>Exponent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Raises the base by the value specified in the exponent to return the power</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power = base ** exponent</a:t>
                      </a:r>
                      <a:endParaRPr b="0" lang="en-US" sz="2000" spc="-1" strike="noStrike">
                        <a:latin typeface="Arial"/>
                      </a:endParaRPr>
                    </a:p>
                  </a:txBody>
                  <a:tcPr anchor="t" marL="45360" marR="45360">
                    <a:lnL>
                      <a:noFill/>
                    </a:lnL>
                    <a:lnR>
                      <a:noFill/>
                    </a:lnR>
                    <a:lnT>
                      <a:noFill/>
                    </a:lnT>
                    <a:lnB>
                      <a:noFill/>
                    </a:lnB>
                    <a:noFill/>
                  </a:tcPr>
                </a:tc>
              </a:tr>
              <a:tr h="932400">
                <a:tc>
                  <a:txBody>
                    <a:bodyPr lIns="45360" rIns="45360" anchor="t">
                      <a:noAutofit/>
                    </a:bodyPr>
                    <a:p>
                      <a:pPr>
                        <a:lnSpc>
                          <a:spcPct val="100000"/>
                        </a:lnSpc>
                        <a:buNone/>
                      </a:pPr>
                      <a:r>
                        <a:rPr b="0" lang="en-US" sz="2000" spc="-1" strike="noStrike">
                          <a:solidFill>
                            <a:srgbClr val="ffffff"/>
                          </a:solidFill>
                          <a:latin typeface="Century Gothic"/>
                          <a:ea typeface="DejaVu Sans"/>
                        </a:rPr>
                        <a:t>Floor Division</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Similar to division but with the result round down to the next lower integer value</a:t>
                      </a:r>
                      <a:endParaRPr b="0" lang="en-US" sz="2000" spc="-1" strike="noStrike">
                        <a:latin typeface="Arial"/>
                      </a:endParaRPr>
                    </a:p>
                  </a:txBody>
                  <a:tcPr anchor="t" marL="45360" marR="45360">
                    <a:lnL>
                      <a:noFill/>
                    </a:lnL>
                    <a:lnR>
                      <a:noFill/>
                    </a:lnR>
                    <a:lnT>
                      <a:noFill/>
                    </a:lnT>
                    <a:lnB>
                      <a:noFill/>
                    </a:lnB>
                    <a:noFill/>
                  </a:tcPr>
                </a:tc>
                <a:tc>
                  <a:txBody>
                    <a:bodyPr lIns="45360" rIns="45360" anchor="t">
                      <a:noAutofit/>
                    </a:bodyPr>
                    <a:p>
                      <a:pPr>
                        <a:lnSpc>
                          <a:spcPct val="100000"/>
                        </a:lnSpc>
                        <a:buNone/>
                      </a:pPr>
                      <a:r>
                        <a:rPr b="0" lang="en-US" sz="2000" spc="-1" strike="noStrike">
                          <a:solidFill>
                            <a:srgbClr val="ffffff"/>
                          </a:solidFill>
                          <a:latin typeface="Century Gothic"/>
                          <a:ea typeface="DejaVu Sans"/>
                        </a:rPr>
                        <a:t>quotient = dividend // divisor</a:t>
                      </a:r>
                      <a:endParaRPr b="0" lang="en-US" sz="2000" spc="-1" strike="noStrike">
                        <a:latin typeface="Arial"/>
                      </a:endParaRPr>
                    </a:p>
                  </a:txBody>
                  <a:tcPr anchor="t" marL="45360" marR="4536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Assignment Operators</a:t>
            </a:r>
            <a:endParaRPr b="0" lang="en-US" sz="4000" spc="-1" strike="noStrike">
              <a:latin typeface="Arial"/>
            </a:endParaRPr>
          </a:p>
        </p:txBody>
      </p:sp>
      <p:graphicFrame>
        <p:nvGraphicFramePr>
          <p:cNvPr id="442" name="Content Placeholder 3"/>
          <p:cNvGraphicFramePr/>
          <p:nvPr/>
        </p:nvGraphicFramePr>
        <p:xfrm>
          <a:off x="374040" y="1771920"/>
          <a:ext cx="11442960" cy="4641840"/>
        </p:xfrm>
        <a:graphic>
          <a:graphicData uri="http://schemas.openxmlformats.org/drawingml/2006/table">
            <a:tbl>
              <a:tblPr/>
              <a:tblGrid>
                <a:gridCol w="1137240"/>
                <a:gridCol w="7013880"/>
                <a:gridCol w="1868400"/>
                <a:gridCol w="1423800"/>
              </a:tblGrid>
              <a:tr h="669600">
                <a:tc>
                  <a:txBody>
                    <a:bodyPr lIns="31320" rIns="31320" anchor="t">
                      <a:noAutofit/>
                    </a:bodyPr>
                    <a:p>
                      <a:pPr>
                        <a:lnSpc>
                          <a:spcPct val="100000"/>
                        </a:lnSpc>
                        <a:buNone/>
                      </a:pPr>
                      <a:r>
                        <a:rPr b="1" lang="en-US" sz="2000" spc="-1" strike="noStrike">
                          <a:solidFill>
                            <a:srgbClr val="ffffff"/>
                          </a:solidFill>
                          <a:latin typeface="Century Gothic"/>
                          <a:ea typeface="DejaVu Sans"/>
                        </a:rPr>
                        <a:t>Symbol</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1" lang="en-US" sz="2000" spc="-1" strike="noStrike">
                          <a:solidFill>
                            <a:srgbClr val="ffffff"/>
                          </a:solidFill>
                          <a:latin typeface="Century Gothic"/>
                          <a:ea typeface="DejaVu Sans"/>
                        </a:rPr>
                        <a:t>Description</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1" lang="en-US" sz="2000" spc="-1" strike="noStrike">
                          <a:solidFill>
                            <a:srgbClr val="ffffff"/>
                          </a:solidFill>
                          <a:latin typeface="Century Gothic"/>
                          <a:ea typeface="DejaVu Sans"/>
                        </a:rPr>
                        <a:t>Longhand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1" lang="en-US" sz="2000" spc="-1" strike="noStrike">
                          <a:solidFill>
                            <a:srgbClr val="ffffff"/>
                          </a:solidFill>
                          <a:latin typeface="Century Gothic"/>
                          <a:ea typeface="DejaVu Sans"/>
                        </a:rPr>
                        <a:t>Shorthand</a:t>
                      </a:r>
                      <a:endParaRPr b="0" lang="en-US" sz="2000" spc="-1" strike="noStrike">
                        <a:latin typeface="Arial"/>
                      </a:endParaRPr>
                    </a:p>
                  </a:txBody>
                  <a:tcPr anchor="t" marL="31320" marR="31320">
                    <a:lnL>
                      <a:noFill/>
                    </a:lnL>
                    <a:lnR>
                      <a:noFill/>
                    </a:lnR>
                    <a:lnT>
                      <a:noFill/>
                    </a:lnT>
                    <a:lnB>
                      <a:noFill/>
                    </a:lnB>
                    <a:noFill/>
                  </a:tcPr>
                </a:tc>
              </a:tr>
              <a:tr h="88524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Divides the left operands with the right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r h="110088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Performs the modulo function on the left operand by the right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r h="110088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Raises the left operand to the exponent specified in the right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r h="88560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Divides the left operands with the right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Assignment Operators</a:t>
            </a:r>
            <a:br>
              <a:rPr sz="1800"/>
            </a:br>
            <a:r>
              <a:rPr b="0" lang="en-US" sz="4000" spc="-1" strike="noStrike" cap="all">
                <a:solidFill>
                  <a:srgbClr val="ffffff"/>
                </a:solidFill>
                <a:latin typeface="Century Gothic"/>
                <a:ea typeface="DejaVu Sans"/>
              </a:rPr>
              <a:t>Continued</a:t>
            </a:r>
            <a:endParaRPr b="0" lang="en-US" sz="4000" spc="-1" strike="noStrike">
              <a:latin typeface="Arial"/>
            </a:endParaRPr>
          </a:p>
        </p:txBody>
      </p:sp>
      <p:graphicFrame>
        <p:nvGraphicFramePr>
          <p:cNvPr id="444" name="Content Placeholder 3"/>
          <p:cNvGraphicFramePr/>
          <p:nvPr/>
        </p:nvGraphicFramePr>
        <p:xfrm>
          <a:off x="585360" y="2286000"/>
          <a:ext cx="11020680" cy="3064320"/>
        </p:xfrm>
        <a:graphic>
          <a:graphicData uri="http://schemas.openxmlformats.org/drawingml/2006/table">
            <a:tbl>
              <a:tblPr/>
              <a:tblGrid>
                <a:gridCol w="1239840"/>
                <a:gridCol w="6400800"/>
                <a:gridCol w="1676160"/>
                <a:gridCol w="1704240"/>
              </a:tblGrid>
              <a:tr h="326880">
                <a:tc>
                  <a:txBody>
                    <a:bodyPr lIns="31320" rIns="31320" anchor="t">
                      <a:noAutofit/>
                    </a:bodyPr>
                    <a:p>
                      <a:pPr algn="ctr">
                        <a:lnSpc>
                          <a:spcPct val="100000"/>
                        </a:lnSpc>
                        <a:buNone/>
                      </a:pPr>
                      <a:r>
                        <a:rPr b="1" lang="en-US" sz="2000" spc="-1" strike="noStrike">
                          <a:solidFill>
                            <a:srgbClr val="ffffff"/>
                          </a:solidFill>
                          <a:latin typeface="Century Gothic"/>
                          <a:ea typeface="DejaVu Sans"/>
                        </a:rPr>
                        <a:t>Symbol</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1" lang="en-US" sz="2000" spc="-1" strike="noStrike">
                          <a:solidFill>
                            <a:srgbClr val="ffffff"/>
                          </a:solidFill>
                          <a:latin typeface="Century Gothic"/>
                          <a:ea typeface="DejaVu Sans"/>
                        </a:rPr>
                        <a:t>Description</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1" lang="en-US" sz="2000" spc="-1" strike="noStrike">
                          <a:solidFill>
                            <a:srgbClr val="ffffff"/>
                          </a:solidFill>
                          <a:latin typeface="Century Gothic"/>
                          <a:ea typeface="DejaVu Sans"/>
                        </a:rPr>
                        <a:t>Longhand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1" lang="en-US" sz="2000" spc="-1" strike="noStrike">
                          <a:solidFill>
                            <a:srgbClr val="ffffff"/>
                          </a:solidFill>
                          <a:latin typeface="Century Gothic"/>
                          <a:ea typeface="DejaVu Sans"/>
                        </a:rPr>
                        <a:t>Shorthand</a:t>
                      </a:r>
                      <a:endParaRPr b="0" lang="en-US" sz="2000" spc="-1" strike="noStrike">
                        <a:latin typeface="Arial"/>
                      </a:endParaRPr>
                    </a:p>
                  </a:txBody>
                  <a:tcPr anchor="t" marL="31320" marR="31320">
                    <a:lnL>
                      <a:noFill/>
                    </a:lnL>
                    <a:lnR>
                      <a:noFill/>
                    </a:lnR>
                    <a:lnT>
                      <a:noFill/>
                    </a:lnT>
                    <a:lnB>
                      <a:noFill/>
                    </a:lnB>
                    <a:noFill/>
                  </a:tcPr>
                </a:tc>
              </a:tr>
              <a:tr h="62244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Assigns the value from the right hand side to the left hand side</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NA</a:t>
                      </a:r>
                      <a:endParaRPr b="0" lang="en-US" sz="2000" spc="-1" strike="noStrike">
                        <a:latin typeface="Arial"/>
                      </a:endParaRPr>
                    </a:p>
                  </a:txBody>
                  <a:tcPr anchor="t" marL="31320" marR="31320">
                    <a:lnL>
                      <a:noFill/>
                    </a:lnL>
                    <a:lnR>
                      <a:noFill/>
                    </a:lnR>
                    <a:lnT>
                      <a:noFill/>
                    </a:lnT>
                    <a:lnB>
                      <a:noFill/>
                    </a:lnB>
                    <a:noFill/>
                  </a:tcPr>
                </a:tc>
              </a:tr>
              <a:tr h="62244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Adds the right operand to the left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r h="62244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Subtracts the right operand from the left operand and stores the result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r h="870480">
                <a:tc>
                  <a:txBody>
                    <a:bodyPr lIns="31320" rIns="3132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nSpc>
                          <a:spcPct val="100000"/>
                        </a:lnSpc>
                        <a:buNone/>
                      </a:pPr>
                      <a:r>
                        <a:rPr b="0" lang="en-US" sz="2000" spc="-1" strike="noStrike">
                          <a:solidFill>
                            <a:srgbClr val="ffffff"/>
                          </a:solidFill>
                          <a:latin typeface="Century Gothic"/>
                          <a:ea typeface="DejaVu Sans"/>
                        </a:rPr>
                        <a:t>Multiples the left operand with the right operand and stores the value in the left operand</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x * y</a:t>
                      </a:r>
                      <a:endParaRPr b="0" lang="en-US" sz="2000" spc="-1" strike="noStrike">
                        <a:latin typeface="Arial"/>
                      </a:endParaRPr>
                    </a:p>
                  </a:txBody>
                  <a:tcPr anchor="t" marL="31320" marR="31320">
                    <a:lnL>
                      <a:noFill/>
                    </a:lnL>
                    <a:lnR>
                      <a:noFill/>
                    </a:lnR>
                    <a:lnT>
                      <a:noFill/>
                    </a:lnT>
                    <a:lnB>
                      <a:noFill/>
                    </a:lnB>
                    <a:noFill/>
                  </a:tcPr>
                </a:tc>
                <a:tc>
                  <a:txBody>
                    <a:bodyPr lIns="31320" rIns="31320" anchor="t">
                      <a:noAutofit/>
                    </a:bodyPr>
                    <a:p>
                      <a:pPr algn="ctr">
                        <a:lnSpc>
                          <a:spcPct val="100000"/>
                        </a:lnSpc>
                        <a:buNone/>
                      </a:pPr>
                      <a:r>
                        <a:rPr b="0" lang="en-US" sz="2000" spc="-1" strike="noStrike">
                          <a:solidFill>
                            <a:srgbClr val="ffffff"/>
                          </a:solidFill>
                          <a:latin typeface="Century Gothic"/>
                          <a:ea typeface="DejaVu Sans"/>
                        </a:rPr>
                        <a:t>x *= y</a:t>
                      </a:r>
                      <a:endParaRPr b="0" lang="en-US" sz="2000" spc="-1" strike="noStrike">
                        <a:latin typeface="Arial"/>
                      </a:endParaRPr>
                    </a:p>
                  </a:txBody>
                  <a:tcPr anchor="t" marL="31320" marR="3132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Comparison Operators</a:t>
            </a:r>
            <a:endParaRPr b="0" lang="en-US" sz="4000" spc="-1" strike="noStrike">
              <a:latin typeface="Arial"/>
            </a:endParaRPr>
          </a:p>
        </p:txBody>
      </p:sp>
      <p:graphicFrame>
        <p:nvGraphicFramePr>
          <p:cNvPr id="446" name="Content Placeholder 3"/>
          <p:cNvGraphicFramePr/>
          <p:nvPr/>
        </p:nvGraphicFramePr>
        <p:xfrm>
          <a:off x="1542600" y="2049480"/>
          <a:ext cx="9106200" cy="4067280"/>
        </p:xfrm>
        <a:graphic>
          <a:graphicData uri="http://schemas.openxmlformats.org/drawingml/2006/table">
            <a:tbl>
              <a:tblPr/>
              <a:tblGrid>
                <a:gridCol w="3035520"/>
                <a:gridCol w="1503720"/>
                <a:gridCol w="4567320"/>
              </a:tblGrid>
              <a:tr h="331560">
                <a:tc>
                  <a:txBody>
                    <a:bodyPr lIns="79920" rIns="79920" anchor="t">
                      <a:noAutofit/>
                    </a:bodyPr>
                    <a:p>
                      <a:pPr algn="ctr">
                        <a:lnSpc>
                          <a:spcPct val="100000"/>
                        </a:lnSpc>
                        <a:buNone/>
                      </a:pPr>
                      <a:r>
                        <a:rPr b="1" lang="en-US" sz="1600" spc="-1" strike="noStrike">
                          <a:solidFill>
                            <a:srgbClr val="ffffff"/>
                          </a:solidFill>
                          <a:latin typeface="Century Gothic"/>
                          <a:ea typeface="DejaVu Sans"/>
                        </a:rPr>
                        <a:t>Operator</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1" lang="en-US" sz="1600" spc="-1" strike="noStrike">
                          <a:solidFill>
                            <a:srgbClr val="ffffff"/>
                          </a:solidFill>
                          <a:latin typeface="Century Gothic"/>
                          <a:ea typeface="DejaVu Sans"/>
                        </a:rPr>
                        <a:t>Symbol</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1" lang="en-US" sz="1600" spc="-1" strike="noStrike">
                          <a:solidFill>
                            <a:srgbClr val="ffffff"/>
                          </a:solidFill>
                          <a:latin typeface="Century Gothic"/>
                          <a:ea typeface="DejaVu Sans"/>
                        </a:rPr>
                        <a:t>Description</a:t>
                      </a:r>
                      <a:endParaRPr b="0" lang="en-US" sz="1600" spc="-1" strike="noStrike">
                        <a:latin typeface="Arial"/>
                      </a:endParaRPr>
                    </a:p>
                  </a:txBody>
                  <a:tcPr anchor="t" marL="79920" marR="79920">
                    <a:lnL>
                      <a:noFill/>
                    </a:lnL>
                    <a:lnR>
                      <a:noFill/>
                    </a:lnR>
                    <a:lnT>
                      <a:noFill/>
                    </a:lnT>
                    <a:lnB>
                      <a:noFill/>
                    </a:lnB>
                    <a:noFill/>
                  </a:tcPr>
                </a:tc>
              </a:tr>
              <a:tr h="541800">
                <a:tc>
                  <a:txBody>
                    <a:bodyPr lIns="79920" rIns="79920" anchor="t">
                      <a:noAutofit/>
                    </a:bodyPr>
                    <a:p>
                      <a:pPr>
                        <a:lnSpc>
                          <a:spcPct val="100000"/>
                        </a:lnSpc>
                        <a:buNone/>
                      </a:pPr>
                      <a:r>
                        <a:rPr b="0" lang="en-US" sz="1600" spc="-1" strike="noStrike">
                          <a:solidFill>
                            <a:srgbClr val="ffffff"/>
                          </a:solidFill>
                          <a:latin typeface="Century Gothic"/>
                          <a:ea typeface="DejaVu Sans"/>
                        </a:rPr>
                        <a:t>Equal To</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two values are equal</a:t>
                      </a:r>
                      <a:endParaRPr b="0" lang="en-US" sz="1600" spc="-1" strike="noStrike">
                        <a:latin typeface="Arial"/>
                      </a:endParaRPr>
                    </a:p>
                  </a:txBody>
                  <a:tcPr anchor="t" marL="79920" marR="79920">
                    <a:lnL>
                      <a:noFill/>
                    </a:lnL>
                    <a:lnR>
                      <a:noFill/>
                    </a:lnR>
                    <a:lnT>
                      <a:noFill/>
                    </a:lnT>
                    <a:lnB>
                      <a:noFill/>
                    </a:lnB>
                    <a:noFill/>
                  </a:tcPr>
                </a:tc>
              </a:tr>
              <a:tr h="549720">
                <a:tc>
                  <a:txBody>
                    <a:bodyPr lIns="79920" rIns="79920" anchor="t">
                      <a:noAutofit/>
                    </a:bodyPr>
                    <a:p>
                      <a:pPr>
                        <a:lnSpc>
                          <a:spcPct val="100000"/>
                        </a:lnSpc>
                        <a:buNone/>
                      </a:pPr>
                      <a:r>
                        <a:rPr b="0" lang="en-US" sz="1600" spc="-1" strike="noStrike">
                          <a:solidFill>
                            <a:srgbClr val="ffffff"/>
                          </a:solidFill>
                          <a:latin typeface="Century Gothic"/>
                          <a:ea typeface="DejaVu Sans"/>
                        </a:rPr>
                        <a:t>Not Equal</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 </a:t>
                      </a:r>
                      <a:r>
                        <a:rPr b="0" i="1" lang="en-US" sz="1600" spc="-1" strike="noStrike">
                          <a:solidFill>
                            <a:srgbClr val="ffffff"/>
                          </a:solidFill>
                          <a:latin typeface="Century Gothic"/>
                          <a:ea typeface="DejaVu Sans"/>
                        </a:rPr>
                        <a:t>OR</a:t>
                      </a:r>
                      <a:r>
                        <a:rPr b="0" lang="en-US" sz="1600" spc="-1" strike="noStrike">
                          <a:solidFill>
                            <a:srgbClr val="ffffff"/>
                          </a:solidFill>
                          <a:latin typeface="Century Gothic"/>
                          <a:ea typeface="DejaVu Sans"/>
                        </a:rPr>
                        <a:t>&lt;&gt;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two values are not equal</a:t>
                      </a:r>
                      <a:endParaRPr b="0" lang="en-US" sz="1600" spc="-1" strike="noStrike">
                        <a:latin typeface="Arial"/>
                      </a:endParaRPr>
                    </a:p>
                  </a:txBody>
                  <a:tcPr anchor="t" marL="79920" marR="79920">
                    <a:lnL>
                      <a:noFill/>
                    </a:lnL>
                    <a:lnR>
                      <a:noFill/>
                    </a:lnR>
                    <a:lnT>
                      <a:noFill/>
                    </a:lnT>
                    <a:lnB>
                      <a:noFill/>
                    </a:lnB>
                    <a:noFill/>
                  </a:tcPr>
                </a:tc>
              </a:tr>
              <a:tr h="549720">
                <a:tc>
                  <a:txBody>
                    <a:bodyPr lIns="79920" rIns="79920" anchor="t">
                      <a:noAutofit/>
                    </a:bodyPr>
                    <a:p>
                      <a:pPr>
                        <a:lnSpc>
                          <a:spcPct val="100000"/>
                        </a:lnSpc>
                        <a:buNone/>
                      </a:pPr>
                      <a:r>
                        <a:rPr b="0" lang="en-US" sz="1600" spc="-1" strike="noStrike">
                          <a:solidFill>
                            <a:srgbClr val="ffffff"/>
                          </a:solidFill>
                          <a:latin typeface="Century Gothic"/>
                          <a:ea typeface="DejaVu Sans"/>
                        </a:rPr>
                        <a:t>Greater Than</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&gt;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first value is greater than the second value</a:t>
                      </a:r>
                      <a:endParaRPr b="0" lang="en-US" sz="1600" spc="-1" strike="noStrike">
                        <a:latin typeface="Arial"/>
                      </a:endParaRPr>
                    </a:p>
                  </a:txBody>
                  <a:tcPr anchor="t" marL="79920" marR="79920">
                    <a:lnL>
                      <a:noFill/>
                    </a:lnL>
                    <a:lnR>
                      <a:noFill/>
                    </a:lnR>
                    <a:lnT>
                      <a:noFill/>
                    </a:lnT>
                    <a:lnB>
                      <a:noFill/>
                    </a:lnB>
                    <a:noFill/>
                  </a:tcPr>
                </a:tc>
              </a:tr>
              <a:tr h="549720">
                <a:tc>
                  <a:txBody>
                    <a:bodyPr lIns="79920" rIns="79920" anchor="t">
                      <a:noAutofit/>
                    </a:bodyPr>
                    <a:p>
                      <a:pPr>
                        <a:lnSpc>
                          <a:spcPct val="100000"/>
                        </a:lnSpc>
                        <a:buNone/>
                      </a:pPr>
                      <a:r>
                        <a:rPr b="0" lang="en-US" sz="1600" spc="-1" strike="noStrike">
                          <a:solidFill>
                            <a:srgbClr val="ffffff"/>
                          </a:solidFill>
                          <a:latin typeface="Century Gothic"/>
                          <a:ea typeface="DejaVu Sans"/>
                        </a:rPr>
                        <a:t>Less Than</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&lt;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first value is less than the second value</a:t>
                      </a:r>
                      <a:endParaRPr b="0" lang="en-US" sz="1600" spc="-1" strike="noStrike">
                        <a:latin typeface="Arial"/>
                      </a:endParaRPr>
                    </a:p>
                  </a:txBody>
                  <a:tcPr anchor="t" marL="79920" marR="79920">
                    <a:lnL>
                      <a:noFill/>
                    </a:lnL>
                    <a:lnR>
                      <a:noFill/>
                    </a:lnR>
                    <a:lnT>
                      <a:noFill/>
                    </a:lnT>
                    <a:lnB>
                      <a:noFill/>
                    </a:lnB>
                    <a:noFill/>
                  </a:tcPr>
                </a:tc>
              </a:tr>
              <a:tr h="772560">
                <a:tc>
                  <a:txBody>
                    <a:bodyPr lIns="79920" rIns="79920" anchor="t">
                      <a:noAutofit/>
                    </a:bodyPr>
                    <a:p>
                      <a:pPr>
                        <a:lnSpc>
                          <a:spcPct val="100000"/>
                        </a:lnSpc>
                        <a:buNone/>
                      </a:pPr>
                      <a:r>
                        <a:rPr b="0" lang="en-US" sz="1600" spc="-1" strike="noStrike">
                          <a:solidFill>
                            <a:srgbClr val="ffffff"/>
                          </a:solidFill>
                          <a:latin typeface="Century Gothic"/>
                          <a:ea typeface="DejaVu Sans"/>
                        </a:rPr>
                        <a:t>Greater Than or Equal To</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&gt;=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first value is greater than or equal to the second value</a:t>
                      </a:r>
                      <a:endParaRPr b="0" lang="en-US" sz="1600" spc="-1" strike="noStrike">
                        <a:latin typeface="Arial"/>
                      </a:endParaRPr>
                    </a:p>
                  </a:txBody>
                  <a:tcPr anchor="t" marL="79920" marR="79920">
                    <a:lnL>
                      <a:noFill/>
                    </a:lnL>
                    <a:lnR>
                      <a:noFill/>
                    </a:lnR>
                    <a:lnT>
                      <a:noFill/>
                    </a:lnT>
                    <a:lnB>
                      <a:noFill/>
                    </a:lnB>
                    <a:noFill/>
                  </a:tcPr>
                </a:tc>
              </a:tr>
              <a:tr h="772560">
                <a:tc>
                  <a:txBody>
                    <a:bodyPr lIns="79920" rIns="79920" anchor="t">
                      <a:noAutofit/>
                    </a:bodyPr>
                    <a:p>
                      <a:pPr>
                        <a:lnSpc>
                          <a:spcPct val="100000"/>
                        </a:lnSpc>
                        <a:buNone/>
                      </a:pPr>
                      <a:r>
                        <a:rPr b="0" lang="en-US" sz="1600" spc="-1" strike="noStrike">
                          <a:solidFill>
                            <a:srgbClr val="ffffff"/>
                          </a:solidFill>
                          <a:latin typeface="Century Gothic"/>
                          <a:ea typeface="DejaVu Sans"/>
                        </a:rPr>
                        <a:t>Less Than or Equal to</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gn="ctr">
                        <a:lnSpc>
                          <a:spcPct val="100000"/>
                        </a:lnSpc>
                        <a:buNone/>
                      </a:pPr>
                      <a:r>
                        <a:rPr b="0" lang="en-US" sz="1600" spc="-1" strike="noStrike">
                          <a:solidFill>
                            <a:srgbClr val="ffffff"/>
                          </a:solidFill>
                          <a:latin typeface="Century Gothic"/>
                          <a:ea typeface="DejaVu Sans"/>
                        </a:rPr>
                        <a:t>&lt;=</a:t>
                      </a:r>
                      <a:endParaRPr b="0" lang="en-US" sz="1600" spc="-1" strike="noStrike">
                        <a:latin typeface="Arial"/>
                      </a:endParaRPr>
                    </a:p>
                  </a:txBody>
                  <a:tcPr anchor="t" marL="79920" marR="79920">
                    <a:lnL>
                      <a:noFill/>
                    </a:lnL>
                    <a:lnR>
                      <a:noFill/>
                    </a:lnR>
                    <a:lnT>
                      <a:noFill/>
                    </a:lnT>
                    <a:lnB>
                      <a:noFill/>
                    </a:lnB>
                    <a:noFill/>
                  </a:tcPr>
                </a:tc>
                <a:tc>
                  <a:txBody>
                    <a:bodyPr lIns="79920" rIns="79920" anchor="t">
                      <a:noAutofit/>
                    </a:bodyPr>
                    <a:p>
                      <a:pPr>
                        <a:lnSpc>
                          <a:spcPct val="100000"/>
                        </a:lnSpc>
                        <a:buNone/>
                      </a:pPr>
                      <a:r>
                        <a:rPr b="0" lang="en-US" sz="1600" spc="-1" strike="noStrike">
                          <a:solidFill>
                            <a:srgbClr val="ffffff"/>
                          </a:solidFill>
                          <a:latin typeface="Century Gothic"/>
                          <a:ea typeface="DejaVu Sans"/>
                        </a:rPr>
                        <a:t>Returns True if the first value is less than or equal to the second value</a:t>
                      </a:r>
                      <a:endParaRPr b="0" lang="en-US" sz="1600" spc="-1" strike="noStrike">
                        <a:latin typeface="Arial"/>
                      </a:endParaRPr>
                    </a:p>
                  </a:txBody>
                  <a:tcPr anchor="t" marL="79920" marR="7992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Disclaimers</a:t>
            </a:r>
            <a:endParaRPr b="0" lang="en-US" sz="4000" spc="-1" strike="noStrike">
              <a:latin typeface="Arial"/>
            </a:endParaRPr>
          </a:p>
        </p:txBody>
      </p:sp>
      <p:sp>
        <p:nvSpPr>
          <p:cNvPr id="33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views presented are my personal views and do not reflect that of my employer</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No guarantees that this course will teach you everything you need to know about Python</a:t>
            </a:r>
            <a:endParaRPr b="0" lang="en-US" sz="2200" spc="-1" strike="noStrike">
              <a:latin typeface="Arial"/>
            </a:endParaRPr>
          </a:p>
          <a:p>
            <a:pPr lvl="1" marL="864000" indent="-322920">
              <a:lnSpc>
                <a:spcPct val="100000"/>
              </a:lnSpc>
              <a:spcBef>
                <a:spcPts val="1134"/>
              </a:spcBef>
              <a:buClr>
                <a:srgbClr val="ffffff"/>
              </a:buClr>
              <a:buSzPct val="75000"/>
              <a:buFont typeface="Symbol"/>
              <a:buChar char=""/>
            </a:pPr>
            <a:r>
              <a:rPr b="0" lang="en-US" sz="2200" spc="-1" strike="noStrike">
                <a:solidFill>
                  <a:srgbClr val="ffffff"/>
                </a:solidFill>
                <a:latin typeface="Century Gothic"/>
                <a:ea typeface="DejaVu Sans"/>
              </a:rPr>
              <a:t>Actually can pretty much guarantee that this is not the case</a:t>
            </a:r>
            <a:endParaRPr b="0" lang="en-US" sz="2200" spc="-1" strike="noStrike">
              <a:latin typeface="Arial"/>
            </a:endParaRPr>
          </a:p>
          <a:p>
            <a:pPr lvl="1" marL="864000" indent="-322920">
              <a:lnSpc>
                <a:spcPct val="100000"/>
              </a:lnSpc>
              <a:spcBef>
                <a:spcPts val="1134"/>
              </a:spcBef>
              <a:buClr>
                <a:srgbClr val="ffffff"/>
              </a:buClr>
              <a:buSzPct val="75000"/>
              <a:buFont typeface="Symbol"/>
              <a:buChar char=""/>
            </a:pPr>
            <a:r>
              <a:rPr b="0" lang="en-US" sz="2200" spc="-1" strike="noStrike">
                <a:solidFill>
                  <a:srgbClr val="ffffff"/>
                </a:solidFill>
                <a:latin typeface="Century Gothic"/>
                <a:ea typeface="DejaVu Sans"/>
              </a:rPr>
              <a:t>But you will have fun and this should address most of the googling that you would do if you were trying this on your own.</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Bitwise operators</a:t>
            </a:r>
            <a:endParaRPr b="0" lang="en-US" sz="4000" spc="-1" strike="noStrike">
              <a:latin typeface="Arial"/>
            </a:endParaRPr>
          </a:p>
        </p:txBody>
      </p:sp>
      <p:graphicFrame>
        <p:nvGraphicFramePr>
          <p:cNvPr id="448" name="Content Placeholder 3"/>
          <p:cNvGraphicFramePr/>
          <p:nvPr/>
        </p:nvGraphicFramePr>
        <p:xfrm>
          <a:off x="1126800" y="1822320"/>
          <a:ext cx="10378440" cy="4934520"/>
        </p:xfrm>
        <a:graphic>
          <a:graphicData uri="http://schemas.openxmlformats.org/drawingml/2006/table">
            <a:tbl>
              <a:tblPr/>
              <a:tblGrid>
                <a:gridCol w="2308680"/>
                <a:gridCol w="1343880"/>
                <a:gridCol w="6726240"/>
              </a:tblGrid>
              <a:tr h="367200">
                <a:tc>
                  <a:txBody>
                    <a:bodyPr lIns="71640" rIns="71640" anchor="t">
                      <a:noAutofit/>
                    </a:bodyPr>
                    <a:p>
                      <a:pPr algn="ctr">
                        <a:lnSpc>
                          <a:spcPct val="100000"/>
                        </a:lnSpc>
                        <a:buNone/>
                      </a:pPr>
                      <a:r>
                        <a:rPr b="1" lang="en-US" sz="2000" spc="-1" strike="noStrike">
                          <a:solidFill>
                            <a:srgbClr val="ffffff"/>
                          </a:solidFill>
                          <a:latin typeface="Century Gothic"/>
                          <a:ea typeface="DejaVu Sans"/>
                        </a:rPr>
                        <a:t>Operator</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1" lang="en-US" sz="2000" spc="-1" strike="noStrike">
                          <a:solidFill>
                            <a:srgbClr val="ffffff"/>
                          </a:solidFill>
                          <a:latin typeface="Century Gothic"/>
                          <a:ea typeface="DejaVu Sans"/>
                        </a:rPr>
                        <a:t>Symbol</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1" lang="en-US" sz="2000" spc="-1" strike="noStrike">
                          <a:solidFill>
                            <a:srgbClr val="ffffff"/>
                          </a:solidFill>
                          <a:latin typeface="Century Gothic"/>
                          <a:ea typeface="DejaVu Sans"/>
                        </a:rPr>
                        <a:t>Description</a:t>
                      </a:r>
                      <a:endParaRPr b="0" lang="en-US" sz="2000" spc="-1" strike="noStrike">
                        <a:latin typeface="Arial"/>
                      </a:endParaRPr>
                    </a:p>
                  </a:txBody>
                  <a:tcPr anchor="t" marL="71640" marR="71640">
                    <a:lnL>
                      <a:noFill/>
                    </a:lnL>
                    <a:lnR>
                      <a:noFill/>
                    </a:lnR>
                    <a:lnT>
                      <a:noFill/>
                    </a:lnT>
                    <a:lnB>
                      <a:noFill/>
                    </a:lnB>
                    <a:noFill/>
                  </a:tcPr>
                </a:tc>
              </a:tr>
              <a:tr h="662760">
                <a:tc>
                  <a:txBody>
                    <a:bodyPr lIns="71640" rIns="71640" anchor="t">
                      <a:noAutofit/>
                    </a:bodyPr>
                    <a:p>
                      <a:pPr>
                        <a:lnSpc>
                          <a:spcPct val="100000"/>
                        </a:lnSpc>
                        <a:buNone/>
                      </a:pPr>
                      <a:r>
                        <a:rPr b="0" lang="en-US" sz="2000" spc="-1" strike="noStrike">
                          <a:solidFill>
                            <a:srgbClr val="ffffff"/>
                          </a:solidFill>
                          <a:latin typeface="Century Gothic"/>
                          <a:ea typeface="DejaVu Sans"/>
                        </a:rPr>
                        <a:t>Binary AND</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&amp;</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Copies a bit to the result if it is set in bother operands</a:t>
                      </a:r>
                      <a:endParaRPr b="0" lang="en-US" sz="2000" spc="-1" strike="noStrike">
                        <a:latin typeface="Arial"/>
                      </a:endParaRPr>
                    </a:p>
                  </a:txBody>
                  <a:tcPr anchor="t" marL="71640" marR="71640">
                    <a:lnL>
                      <a:noFill/>
                    </a:lnL>
                    <a:lnR>
                      <a:noFill/>
                    </a:lnR>
                    <a:lnT>
                      <a:noFill/>
                    </a:lnT>
                    <a:lnB>
                      <a:noFill/>
                    </a:lnB>
                    <a:noFill/>
                  </a:tcPr>
                </a:tc>
              </a:tr>
              <a:tr h="662760">
                <a:tc>
                  <a:txBody>
                    <a:bodyPr lIns="71640" rIns="71640" anchor="t">
                      <a:noAutofit/>
                    </a:bodyPr>
                    <a:p>
                      <a:pPr>
                        <a:lnSpc>
                          <a:spcPct val="100000"/>
                        </a:lnSpc>
                        <a:buNone/>
                      </a:pPr>
                      <a:r>
                        <a:rPr b="0" lang="en-US" sz="2000" spc="-1" strike="noStrike">
                          <a:solidFill>
                            <a:srgbClr val="ffffff"/>
                          </a:solidFill>
                          <a:latin typeface="Century Gothic"/>
                          <a:ea typeface="DejaVu Sans"/>
                        </a:rPr>
                        <a:t>Binary OR</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Copies a bit to the result if it is set in either operand</a:t>
                      </a:r>
                      <a:endParaRPr b="0" lang="en-US" sz="2000" spc="-1" strike="noStrike">
                        <a:latin typeface="Arial"/>
                      </a:endParaRPr>
                    </a:p>
                  </a:txBody>
                  <a:tcPr anchor="t" marL="71640" marR="71640">
                    <a:lnL>
                      <a:noFill/>
                    </a:lnL>
                    <a:lnR>
                      <a:noFill/>
                    </a:lnR>
                    <a:lnT>
                      <a:noFill/>
                    </a:lnT>
                    <a:lnB>
                      <a:noFill/>
                    </a:lnB>
                    <a:noFill/>
                  </a:tcPr>
                </a:tc>
              </a:tr>
              <a:tr h="662760">
                <a:tc>
                  <a:txBody>
                    <a:bodyPr lIns="71640" rIns="71640" anchor="t">
                      <a:noAutofit/>
                    </a:bodyPr>
                    <a:p>
                      <a:pPr>
                        <a:lnSpc>
                          <a:spcPct val="100000"/>
                        </a:lnSpc>
                        <a:buNone/>
                      </a:pPr>
                      <a:r>
                        <a:rPr b="0" lang="en-US" sz="2000" spc="-1" strike="noStrike">
                          <a:solidFill>
                            <a:srgbClr val="ffffff"/>
                          </a:solidFill>
                          <a:latin typeface="Century Gothic"/>
                          <a:ea typeface="DejaVu Sans"/>
                        </a:rPr>
                        <a:t>Binary XOR</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Copies the bit if it is set in one operand but not the other</a:t>
                      </a:r>
                      <a:endParaRPr b="0" lang="en-US" sz="2000" spc="-1" strike="noStrike">
                        <a:latin typeface="Arial"/>
                      </a:endParaRPr>
                    </a:p>
                  </a:txBody>
                  <a:tcPr anchor="t" marL="71640" marR="71640">
                    <a:lnL>
                      <a:noFill/>
                    </a:lnL>
                    <a:lnR>
                      <a:noFill/>
                    </a:lnR>
                    <a:lnT>
                      <a:noFill/>
                    </a:lnT>
                    <a:lnB>
                      <a:noFill/>
                    </a:lnB>
                    <a:noFill/>
                  </a:tcPr>
                </a:tc>
              </a:tr>
              <a:tr h="662760">
                <a:tc>
                  <a:txBody>
                    <a:bodyPr lIns="71640" rIns="71640" anchor="t">
                      <a:noAutofit/>
                    </a:bodyPr>
                    <a:p>
                      <a:pPr>
                        <a:lnSpc>
                          <a:spcPct val="100000"/>
                        </a:lnSpc>
                        <a:buNone/>
                      </a:pPr>
                      <a:r>
                        <a:rPr b="0" lang="en-US" sz="2000" spc="-1" strike="noStrike">
                          <a:solidFill>
                            <a:srgbClr val="ffffff"/>
                          </a:solidFill>
                          <a:latin typeface="Century Gothic"/>
                          <a:ea typeface="DejaVu Sans"/>
                        </a:rPr>
                        <a:t>Binary Ones</a:t>
                      </a:r>
                      <a:endParaRPr b="0" lang="en-US" sz="2000" spc="-1" strike="noStrike">
                        <a:latin typeface="Arial"/>
                      </a:endParaRPr>
                    </a:p>
                    <a:p>
                      <a:pPr>
                        <a:lnSpc>
                          <a:spcPct val="100000"/>
                        </a:lnSpc>
                        <a:buNone/>
                      </a:pPr>
                      <a:r>
                        <a:rPr b="0" lang="en-US" sz="2000" spc="-1" strike="noStrike">
                          <a:solidFill>
                            <a:srgbClr val="ffffff"/>
                          </a:solidFill>
                          <a:latin typeface="Century Gothic"/>
                          <a:ea typeface="DejaVu Sans"/>
                        </a:rPr>
                        <a:t>Complement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A unary operator that 'flips' the bits that are set</a:t>
                      </a:r>
                      <a:endParaRPr b="0" lang="en-US" sz="2000" spc="-1" strike="noStrike">
                        <a:latin typeface="Arial"/>
                      </a:endParaRPr>
                    </a:p>
                  </a:txBody>
                  <a:tcPr anchor="t" marL="71640" marR="71640">
                    <a:lnL>
                      <a:noFill/>
                    </a:lnL>
                    <a:lnR>
                      <a:noFill/>
                    </a:lnR>
                    <a:lnT>
                      <a:noFill/>
                    </a:lnT>
                    <a:lnB>
                      <a:noFill/>
                    </a:lnB>
                    <a:noFill/>
                  </a:tcPr>
                </a:tc>
              </a:tr>
              <a:tr h="958320">
                <a:tc>
                  <a:txBody>
                    <a:bodyPr lIns="71640" rIns="71640" anchor="t">
                      <a:noAutofit/>
                    </a:bodyPr>
                    <a:p>
                      <a:pPr>
                        <a:lnSpc>
                          <a:spcPct val="100000"/>
                        </a:lnSpc>
                        <a:buNone/>
                      </a:pPr>
                      <a:r>
                        <a:rPr b="0" lang="en-US" sz="2000" spc="-1" strike="noStrike">
                          <a:solidFill>
                            <a:srgbClr val="ffffff"/>
                          </a:solidFill>
                          <a:latin typeface="Century Gothic"/>
                          <a:ea typeface="DejaVu Sans"/>
                        </a:rPr>
                        <a:t>Binary Left Shift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&lt;&lt;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The left hand operands are moved to the left by the number of bits represented on the right hand side</a:t>
                      </a:r>
                      <a:endParaRPr b="0" lang="en-US" sz="2000" spc="-1" strike="noStrike">
                        <a:latin typeface="Arial"/>
                      </a:endParaRPr>
                    </a:p>
                  </a:txBody>
                  <a:tcPr anchor="t" marL="71640" marR="71640">
                    <a:lnL>
                      <a:noFill/>
                    </a:lnL>
                    <a:lnR>
                      <a:noFill/>
                    </a:lnR>
                    <a:lnT>
                      <a:noFill/>
                    </a:lnT>
                    <a:lnB>
                      <a:noFill/>
                    </a:lnB>
                    <a:noFill/>
                  </a:tcPr>
                </a:tc>
              </a:tr>
              <a:tr h="958320">
                <a:tc>
                  <a:txBody>
                    <a:bodyPr lIns="71640" rIns="71640" anchor="t">
                      <a:noAutofit/>
                    </a:bodyPr>
                    <a:p>
                      <a:pPr>
                        <a:lnSpc>
                          <a:spcPct val="100000"/>
                        </a:lnSpc>
                        <a:buNone/>
                      </a:pPr>
                      <a:r>
                        <a:rPr b="0" lang="en-US" sz="2000" spc="-1" strike="noStrike">
                          <a:solidFill>
                            <a:srgbClr val="ffffff"/>
                          </a:solidFill>
                          <a:latin typeface="Century Gothic"/>
                          <a:ea typeface="DejaVu Sans"/>
                        </a:rPr>
                        <a:t>Binary Right Shift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gn="ctr">
                        <a:lnSpc>
                          <a:spcPct val="100000"/>
                        </a:lnSpc>
                        <a:buNone/>
                      </a:pPr>
                      <a:r>
                        <a:rPr b="0" lang="en-US" sz="2000" spc="-1" strike="noStrike">
                          <a:solidFill>
                            <a:srgbClr val="ffffff"/>
                          </a:solidFill>
                          <a:latin typeface="Century Gothic"/>
                          <a:ea typeface="DejaVu Sans"/>
                        </a:rPr>
                        <a:t>&gt;&gt;</a:t>
                      </a:r>
                      <a:endParaRPr b="0" lang="en-US" sz="2000" spc="-1" strike="noStrike">
                        <a:latin typeface="Arial"/>
                      </a:endParaRPr>
                    </a:p>
                  </a:txBody>
                  <a:tcPr anchor="t" marL="71640" marR="71640">
                    <a:lnL>
                      <a:noFill/>
                    </a:lnL>
                    <a:lnR>
                      <a:noFill/>
                    </a:lnR>
                    <a:lnT>
                      <a:noFill/>
                    </a:lnT>
                    <a:lnB>
                      <a:noFill/>
                    </a:lnB>
                    <a:noFill/>
                  </a:tcPr>
                </a:tc>
                <a:tc>
                  <a:txBody>
                    <a:bodyPr lIns="71640" rIns="71640" anchor="t">
                      <a:noAutofit/>
                    </a:bodyPr>
                    <a:p>
                      <a:pPr>
                        <a:lnSpc>
                          <a:spcPct val="100000"/>
                        </a:lnSpc>
                        <a:buNone/>
                      </a:pPr>
                      <a:r>
                        <a:rPr b="0" lang="en-US" sz="2000" spc="-1" strike="noStrike">
                          <a:solidFill>
                            <a:srgbClr val="ffffff"/>
                          </a:solidFill>
                          <a:latin typeface="Century Gothic"/>
                          <a:ea typeface="DejaVu Sans"/>
                        </a:rPr>
                        <a:t>The left hand operands are moved to the right by the number of bits represented on the right hand side</a:t>
                      </a:r>
                      <a:endParaRPr b="0" lang="en-US" sz="2000" spc="-1" strike="noStrike">
                        <a:latin typeface="Arial"/>
                      </a:endParaRPr>
                    </a:p>
                  </a:txBody>
                  <a:tcPr anchor="t" marL="71640" marR="716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Differences between logical and bitwise operators </a:t>
            </a:r>
            <a:endParaRPr b="0" lang="en-US" sz="4000" spc="-1" strike="noStrike">
              <a:latin typeface="Arial"/>
            </a:endParaRPr>
          </a:p>
        </p:txBody>
      </p:sp>
      <p:sp>
        <p:nvSpPr>
          <p:cNvPr id="450" name="Content Placeholder 2"/>
          <p:cNvSpPr/>
          <p:nvPr/>
        </p:nvSpPr>
        <p:spPr>
          <a:xfrm>
            <a:off x="685800" y="2194560"/>
            <a:ext cx="10818000" cy="4021560"/>
          </a:xfrm>
          <a:prstGeom prst="rect">
            <a:avLst/>
          </a:prstGeom>
          <a:noFill/>
          <a:ln w="0">
            <a:noFill/>
          </a:ln>
        </p:spPr>
        <p:style>
          <a:lnRef idx="0"/>
          <a:fillRef idx="0"/>
          <a:effectRef idx="0"/>
          <a:fontRef idx="minor"/>
        </p:style>
      </p:sp>
      <p:pic>
        <p:nvPicPr>
          <p:cNvPr id="451" name="Picture 3" descr=""/>
          <p:cNvPicPr/>
          <p:nvPr/>
        </p:nvPicPr>
        <p:blipFill>
          <a:blip r:embed="rId1"/>
          <a:stretch/>
        </p:blipFill>
        <p:spPr>
          <a:xfrm>
            <a:off x="685800" y="2194560"/>
            <a:ext cx="4277520" cy="962640"/>
          </a:xfrm>
          <a:prstGeom prst="rect">
            <a:avLst/>
          </a:prstGeom>
          <a:ln w="0">
            <a:noFill/>
          </a:ln>
        </p:spPr>
      </p:pic>
      <p:pic>
        <p:nvPicPr>
          <p:cNvPr id="452" name="Picture 4" descr=""/>
          <p:cNvPicPr/>
          <p:nvPr/>
        </p:nvPicPr>
        <p:blipFill>
          <a:blip r:embed="rId2"/>
          <a:stretch/>
        </p:blipFill>
        <p:spPr>
          <a:xfrm>
            <a:off x="5600880" y="4206600"/>
            <a:ext cx="5902920" cy="197856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Converting  integers</a:t>
            </a:r>
            <a:br>
              <a:rPr sz="1800"/>
            </a:br>
            <a:r>
              <a:rPr b="0" lang="en-US" sz="4000" spc="-1" strike="noStrike" cap="all">
                <a:solidFill>
                  <a:srgbClr val="ffffff"/>
                </a:solidFill>
                <a:latin typeface="Century Gothic"/>
                <a:ea typeface="DejaVu Sans"/>
              </a:rPr>
              <a:t> to other types</a:t>
            </a:r>
            <a:endParaRPr b="0" lang="en-US" sz="4000" spc="-1" strike="noStrike">
              <a:latin typeface="Arial"/>
            </a:endParaRPr>
          </a:p>
        </p:txBody>
      </p:sp>
      <p:sp>
        <p:nvSpPr>
          <p:cNvPr id="45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bin(n) - Convert an integer to a string of binary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oct(n) – Convert an integer to a string of octal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hex(n) -  Convert an integer to a string of hex digits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int(s, n) – Convert a string to an integer of n radix.  </a:t>
            </a:r>
            <a:endParaRPr b="0" lang="en-US" sz="2200" spc="-1" strike="noStrike">
              <a:latin typeface="Arial"/>
            </a:endParaRPr>
          </a:p>
        </p:txBody>
      </p:sp>
      <p:pic>
        <p:nvPicPr>
          <p:cNvPr id="455" name="Picture 4" descr=""/>
          <p:cNvPicPr/>
          <p:nvPr/>
        </p:nvPicPr>
        <p:blipFill>
          <a:blip r:embed="rId1"/>
          <a:stretch/>
        </p:blipFill>
        <p:spPr>
          <a:xfrm>
            <a:off x="6032520" y="4770720"/>
            <a:ext cx="5471280" cy="144540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Bitwise Truth Table</a:t>
            </a:r>
            <a:endParaRPr b="0" lang="en-US" sz="4000" spc="-1" strike="noStrike">
              <a:latin typeface="Arial"/>
            </a:endParaRPr>
          </a:p>
        </p:txBody>
      </p:sp>
      <p:graphicFrame>
        <p:nvGraphicFramePr>
          <p:cNvPr id="457" name="Content Placeholder 3"/>
          <p:cNvGraphicFramePr/>
          <p:nvPr/>
        </p:nvGraphicFramePr>
        <p:xfrm>
          <a:off x="685800" y="3282120"/>
          <a:ext cx="10819440" cy="0"/>
        </p:xfrm>
        <a:graphic>
          <a:graphicData uri="http://schemas.openxmlformats.org/drawingml/2006/table">
            <a:tbl>
              <a:tblPr/>
              <a:tblGrid>
                <a:gridCol w="2163960"/>
                <a:gridCol w="2163960"/>
                <a:gridCol w="2163960"/>
                <a:gridCol w="2163960"/>
                <a:gridCol w="2163960"/>
              </a:tblGrid>
              <a:tr h="0">
                <a:tc>
                  <a:txBody>
                    <a:bodyPr lIns="95040" rIns="95040" anchor="t">
                      <a:noAutofit/>
                    </a:bodyPr>
                    <a:p>
                      <a:pPr algn="ctr">
                        <a:lnSpc>
                          <a:spcPct val="100000"/>
                        </a:lnSpc>
                        <a:buNone/>
                      </a:pPr>
                      <a:r>
                        <a:rPr b="0" lang="en-US" sz="1800" spc="-1" strike="noStrike">
                          <a:solidFill>
                            <a:srgbClr val="ffffff"/>
                          </a:solidFill>
                          <a:latin typeface="Century Gothic"/>
                          <a:ea typeface="DejaVu Sans"/>
                        </a:rPr>
                        <a:t>A</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B</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A &amp; B</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A | B</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A ^ B</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1</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gn="ctr">
                        <a:lnSpc>
                          <a:spcPct val="100000"/>
                        </a:lnSpc>
                        <a:buNone/>
                      </a:pPr>
                      <a:r>
                        <a:rPr b="0" lang="en-US" sz="1800" spc="-1" strike="noStrike">
                          <a:solidFill>
                            <a:srgbClr val="ffffff"/>
                          </a:solidFill>
                          <a:latin typeface="Century Gothic"/>
                          <a:ea typeface="DejaVu Sans"/>
                        </a:rPr>
                        <a:t>0</a:t>
                      </a:r>
                      <a:endParaRPr b="0" lang="en-US" sz="1800" spc="-1" strike="noStrike">
                        <a:latin typeface="Arial"/>
                      </a:endParaRPr>
                    </a:p>
                  </a:txBody>
                  <a:tcPr anchor="t" marL="95040" marR="950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Conditionals</a:t>
            </a:r>
            <a:endParaRPr b="0" lang="en-US" sz="4000" spc="-1" strike="noStrike">
              <a:latin typeface="Arial"/>
            </a:endParaRPr>
          </a:p>
        </p:txBody>
      </p:sp>
      <p:sp>
        <p:nvSpPr>
          <p:cNvPr id="459" name="Content Placeholder 2"/>
          <p:cNvSpPr/>
          <p:nvPr/>
        </p:nvSpPr>
        <p:spPr>
          <a:xfrm>
            <a:off x="685800" y="2194560"/>
            <a:ext cx="5331600" cy="4021560"/>
          </a:xfrm>
          <a:prstGeom prst="rect">
            <a:avLst/>
          </a:prstGeom>
          <a:noFill/>
          <a:ln w="0">
            <a:noFill/>
          </a:ln>
        </p:spPr>
        <p:style>
          <a:lnRef idx="0"/>
          <a:fillRef idx="0"/>
          <a:effectRef idx="0"/>
          <a:fontRef idx="minor"/>
        </p:style>
        <p:txBody>
          <a:bodyPr lIns="90000" rIns="90000" tIns="45000" bIns="45000" anchor="t">
            <a:normAutofit fontScale="85000"/>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AKA the if statement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do something if a condition is true</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if expression: </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#do one or the other</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if expression: </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 </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else:</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p:txBody>
      </p:sp>
      <p:sp>
        <p:nvSpPr>
          <p:cNvPr id="460" name="Content Placeholder 3"/>
          <p:cNvSpPr/>
          <p:nvPr/>
        </p:nvSpPr>
        <p:spPr>
          <a:xfrm>
            <a:off x="6172200" y="2194560"/>
            <a:ext cx="5331600" cy="4021560"/>
          </a:xfrm>
          <a:prstGeom prst="rect">
            <a:avLst/>
          </a:prstGeom>
          <a:noFill/>
          <a:ln w="0">
            <a:noFill/>
          </a:ln>
        </p:spPr>
        <p:style>
          <a:lnRef idx="0"/>
          <a:fillRef idx="0"/>
          <a:effectRef idx="0"/>
          <a:fontRef idx="minor"/>
        </p:style>
        <p:txBody>
          <a:bodyPr lIns="90000" rIns="90000" tIns="45000" bIns="45000" anchor="t">
            <a:normAutofit fontScale="78000"/>
          </a:bodyPr>
          <a:p>
            <a:pPr>
              <a:lnSpc>
                <a:spcPct val="90000"/>
              </a:lnSpc>
              <a:spcBef>
                <a:spcPts val="1001"/>
              </a:spcBef>
              <a:buNone/>
              <a:tabLst>
                <a:tab algn="l" pos="0"/>
              </a:tabLst>
            </a:pPr>
            <a:r>
              <a:rPr b="0" lang="en-US" sz="2200" spc="-1" strike="noStrike">
                <a:solidFill>
                  <a:srgbClr val="ffffff"/>
                </a:solidFill>
                <a:latin typeface="Century Gothic"/>
                <a:ea typeface="DejaVu Sans"/>
              </a:rPr>
              <a:t>if expression:</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elif expression:</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else:</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#nested </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if expression:</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if another expression:</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Is nested necessary</a:t>
            </a:r>
            <a:endParaRPr b="0" lang="en-US" sz="4000" spc="-1" strike="noStrike">
              <a:latin typeface="Arial"/>
            </a:endParaRPr>
          </a:p>
        </p:txBody>
      </p:sp>
      <p:pic>
        <p:nvPicPr>
          <p:cNvPr id="462" name="Picture 8" descr=""/>
          <p:cNvPicPr/>
          <p:nvPr/>
        </p:nvPicPr>
        <p:blipFill>
          <a:blip r:embed="rId1"/>
          <a:stretch/>
        </p:blipFill>
        <p:spPr>
          <a:xfrm>
            <a:off x="5456520" y="5065560"/>
            <a:ext cx="5686920" cy="1419840"/>
          </a:xfrm>
          <a:prstGeom prst="rect">
            <a:avLst/>
          </a:prstGeom>
          <a:ln w="0">
            <a:noFill/>
          </a:ln>
        </p:spPr>
      </p:pic>
      <p:pic>
        <p:nvPicPr>
          <p:cNvPr id="463" name="Picture 9" descr=""/>
          <p:cNvPicPr/>
          <p:nvPr/>
        </p:nvPicPr>
        <p:blipFill>
          <a:blip r:embed="rId2"/>
          <a:stretch/>
        </p:blipFill>
        <p:spPr>
          <a:xfrm>
            <a:off x="406440" y="1947240"/>
            <a:ext cx="4296600" cy="1542240"/>
          </a:xfrm>
          <a:prstGeom prst="rect">
            <a:avLst/>
          </a:prstGeom>
          <a:ln w="0">
            <a:noFill/>
          </a:ln>
        </p:spPr>
      </p:pic>
      <p:pic>
        <p:nvPicPr>
          <p:cNvPr id="464" name="Picture 14" descr=""/>
          <p:cNvPicPr/>
          <p:nvPr/>
        </p:nvPicPr>
        <p:blipFill>
          <a:blip r:embed="rId3"/>
          <a:stretch/>
        </p:blipFill>
        <p:spPr>
          <a:xfrm>
            <a:off x="5886360" y="1936440"/>
            <a:ext cx="5547240" cy="1674000"/>
          </a:xfrm>
          <a:prstGeom prst="rect">
            <a:avLst/>
          </a:prstGeom>
          <a:ln w="0">
            <a:noFill/>
          </a:ln>
        </p:spPr>
      </p:pic>
      <p:pic>
        <p:nvPicPr>
          <p:cNvPr id="465" name="Picture 15" descr=""/>
          <p:cNvPicPr/>
          <p:nvPr/>
        </p:nvPicPr>
        <p:blipFill>
          <a:blip r:embed="rId4"/>
          <a:stretch/>
        </p:blipFill>
        <p:spPr>
          <a:xfrm>
            <a:off x="942840" y="4887720"/>
            <a:ext cx="3223440" cy="886320"/>
          </a:xfrm>
          <a:prstGeom prst="rect">
            <a:avLst/>
          </a:prstGeom>
          <a:ln w="0">
            <a:noFill/>
          </a:ln>
        </p:spPr>
      </p:pic>
      <p:pic>
        <p:nvPicPr>
          <p:cNvPr id="466" name="Picture 16" descr=""/>
          <p:cNvPicPr/>
          <p:nvPr/>
        </p:nvPicPr>
        <p:blipFill>
          <a:blip r:embed="rId5"/>
          <a:stretch/>
        </p:blipFill>
        <p:spPr>
          <a:xfrm>
            <a:off x="5862960" y="4103640"/>
            <a:ext cx="4874400" cy="619920"/>
          </a:xfrm>
          <a:prstGeom prst="rect">
            <a:avLst/>
          </a:prstGeom>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itle 1_0"/>
          <p:cNvSpPr/>
          <p:nvPr/>
        </p:nvSpPr>
        <p:spPr>
          <a:xfrm>
            <a:off x="1371600" y="764280"/>
            <a:ext cx="1013184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Structural pattern Matching</a:t>
            </a:r>
            <a:endParaRPr b="0" lang="en-US" sz="4000" spc="-1" strike="noStrike">
              <a:latin typeface="Arial"/>
            </a:endParaRPr>
          </a:p>
        </p:txBody>
      </p:sp>
      <p:sp>
        <p:nvSpPr>
          <p:cNvPr id="468" name="Rectangle 353"/>
          <p:cNvSpPr/>
          <p:nvPr/>
        </p:nvSpPr>
        <p:spPr>
          <a:xfrm>
            <a:off x="9144000" y="507960"/>
            <a:ext cx="2156760" cy="34416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ffff00"/>
                </a:solidFill>
                <a:latin typeface="Arial"/>
                <a:ea typeface="DejaVu Sans"/>
              </a:rPr>
              <a:t>New in Python 3.10</a:t>
            </a:r>
            <a:endParaRPr b="0" lang="en-US" sz="1800" spc="-1" strike="noStrike">
              <a:latin typeface="Arial"/>
            </a:endParaRPr>
          </a:p>
        </p:txBody>
      </p:sp>
      <p:pic>
        <p:nvPicPr>
          <p:cNvPr id="469" name="Picture 354" descr=""/>
          <p:cNvPicPr/>
          <p:nvPr/>
        </p:nvPicPr>
        <p:blipFill>
          <a:blip r:embed="rId1"/>
          <a:stretch/>
        </p:blipFill>
        <p:spPr>
          <a:xfrm>
            <a:off x="562320" y="2743200"/>
            <a:ext cx="3778920" cy="2435760"/>
          </a:xfrm>
          <a:prstGeom prst="rect">
            <a:avLst/>
          </a:prstGeom>
          <a:ln w="0">
            <a:noFill/>
          </a:ln>
        </p:spPr>
      </p:pic>
      <p:sp>
        <p:nvSpPr>
          <p:cNvPr id="470" name="Rectangle 355"/>
          <p:cNvSpPr/>
          <p:nvPr/>
        </p:nvSpPr>
        <p:spPr>
          <a:xfrm>
            <a:off x="5086080" y="2799360"/>
            <a:ext cx="6570360" cy="856080"/>
          </a:xfrm>
          <a:prstGeom prst="rect">
            <a:avLst/>
          </a:prstGeom>
          <a:noFill/>
          <a:ln w="0">
            <a:noFill/>
          </a:ln>
        </p:spPr>
        <p:style>
          <a:lnRef idx="0"/>
          <a:fillRef idx="0"/>
          <a:effectRef idx="0"/>
          <a:fontRef idx="minor"/>
        </p:style>
        <p:txBody>
          <a:bodyPr lIns="90000" rIns="90000" tIns="45000" bIns="45000" anchor="t">
            <a:noAutofit/>
          </a:bodyPr>
          <a:p>
            <a:pPr>
              <a:lnSpc>
                <a:spcPct val="100000"/>
              </a:lnSpc>
              <a:buNone/>
            </a:pPr>
            <a:r>
              <a:rPr b="0" lang="en-US" sz="1800" spc="-1" strike="noStrike">
                <a:solidFill>
                  <a:srgbClr val="000000"/>
                </a:solidFill>
                <a:latin typeface="Arial"/>
                <a:ea typeface="DejaVu Sans"/>
              </a:rPr>
              <a:t>Feature is more capable than other languages case statements</a:t>
            </a:r>
            <a:endParaRPr b="0" lang="en-US" sz="1800" spc="-1" strike="noStrike">
              <a:latin typeface="Arial"/>
            </a:endParaRPr>
          </a:p>
          <a:p>
            <a:pPr marL="216000" indent="-214920">
              <a:lnSpc>
                <a:spcPct val="100000"/>
              </a:lnSpc>
              <a:buClr>
                <a:srgbClr val="ffffff"/>
              </a:buClr>
              <a:buSzPct val="45000"/>
              <a:buFont typeface="Wingdings" charset="2"/>
              <a:buChar char=""/>
            </a:pPr>
            <a:r>
              <a:rPr b="0" lang="en-US" sz="1800" spc="-1" strike="noStrike">
                <a:solidFill>
                  <a:srgbClr val="000000"/>
                </a:solidFill>
                <a:latin typeface="Arial"/>
                <a:ea typeface="DejaVu Sans"/>
              </a:rPr>
              <a:t>No match, no actions taken</a:t>
            </a:r>
            <a:endParaRPr b="0" lang="en-US" sz="1800" spc="-1" strike="noStrike">
              <a:latin typeface="Arial"/>
            </a:endParaRPr>
          </a:p>
          <a:p>
            <a:pPr marL="216000" indent="-214920">
              <a:lnSpc>
                <a:spcPct val="100000"/>
              </a:lnSpc>
              <a:buClr>
                <a:srgbClr val="ffffff"/>
              </a:buClr>
              <a:buSzPct val="45000"/>
              <a:buFont typeface="Wingdings" charset="2"/>
              <a:buChar char=""/>
            </a:pPr>
            <a:r>
              <a:rPr b="0" lang="en-US" sz="1800" spc="-1" strike="noStrike">
                <a:solidFill>
                  <a:srgbClr val="000000"/>
                </a:solidFill>
                <a:latin typeface="Arial"/>
                <a:ea typeface="DejaVu Sans"/>
              </a:rPr>
              <a:t>Underscore in the last case is a wildcard (optional)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Conditional Coding Exercise</a:t>
            </a:r>
            <a:endParaRPr b="0" lang="en-US" sz="4000" spc="-1" strike="noStrike">
              <a:latin typeface="Arial"/>
            </a:endParaRPr>
          </a:p>
        </p:txBody>
      </p:sp>
      <p:sp>
        <p:nvSpPr>
          <p:cNvPr id="472" name="Content Placeholder 3"/>
          <p:cNvSpPr/>
          <p:nvPr/>
        </p:nvSpPr>
        <p:spPr>
          <a:xfrm>
            <a:off x="685800" y="2194560"/>
            <a:ext cx="5331600" cy="4021560"/>
          </a:xfrm>
          <a:prstGeom prst="rect">
            <a:avLst/>
          </a:prstGeom>
          <a:noFill/>
          <a:ln w="0">
            <a:noFill/>
          </a:ln>
        </p:spPr>
        <p:style>
          <a:lnRef idx="0"/>
          <a:fillRef idx="0"/>
          <a:effectRef idx="0"/>
          <a:fontRef idx="minor"/>
        </p:style>
      </p:sp>
      <p:sp>
        <p:nvSpPr>
          <p:cNvPr id="473" name="Content Placeholder 7"/>
          <p:cNvSpPr/>
          <p:nvPr/>
        </p:nvSpPr>
        <p:spPr>
          <a:xfrm>
            <a:off x="6172200" y="2194560"/>
            <a:ext cx="5331600" cy="4021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Ternary operator</a:t>
            </a:r>
            <a:endParaRPr b="0" lang="en-US" sz="4000" spc="-1" strike="noStrike">
              <a:latin typeface="Arial"/>
            </a:endParaRPr>
          </a:p>
        </p:txBody>
      </p:sp>
      <p:sp>
        <p:nvSpPr>
          <p:cNvPr id="475" name="Content Placeholder 3"/>
          <p:cNvSpPr/>
          <p:nvPr/>
        </p:nvSpPr>
        <p:spPr>
          <a:xfrm>
            <a:off x="685800" y="2194560"/>
            <a:ext cx="5331600" cy="4021560"/>
          </a:xfrm>
          <a:prstGeom prst="rect">
            <a:avLst/>
          </a:prstGeom>
          <a:noFill/>
          <a:ln w="0">
            <a:noFill/>
          </a:ln>
        </p:spPr>
        <p:style>
          <a:lnRef idx="0"/>
          <a:fillRef idx="0"/>
          <a:effectRef idx="0"/>
          <a:fontRef idx="minor"/>
        </p:style>
      </p:sp>
      <p:sp>
        <p:nvSpPr>
          <p:cNvPr id="476" name="Content Placeholder 7"/>
          <p:cNvSpPr/>
          <p:nvPr/>
        </p:nvSpPr>
        <p:spPr>
          <a:xfrm>
            <a:off x="6172200" y="2194560"/>
            <a:ext cx="5331600" cy="4021560"/>
          </a:xfrm>
          <a:prstGeom prst="rect">
            <a:avLst/>
          </a:prstGeom>
          <a:noFill/>
          <a:ln w="0">
            <a:noFill/>
          </a:ln>
        </p:spPr>
        <p:style>
          <a:lnRef idx="0"/>
          <a:fillRef idx="0"/>
          <a:effectRef idx="0"/>
          <a:fontRef idx="minor"/>
        </p:style>
      </p:sp>
      <p:pic>
        <p:nvPicPr>
          <p:cNvPr id="477" name="Picture 2" descr=""/>
          <p:cNvPicPr/>
          <p:nvPr/>
        </p:nvPicPr>
        <p:blipFill>
          <a:blip r:embed="rId1"/>
          <a:stretch/>
        </p:blipFill>
        <p:spPr>
          <a:xfrm>
            <a:off x="1645920" y="3628800"/>
            <a:ext cx="2829600" cy="1153080"/>
          </a:xfrm>
          <a:prstGeom prst="rect">
            <a:avLst/>
          </a:prstGeom>
          <a:ln w="0">
            <a:noFill/>
          </a:ln>
        </p:spPr>
      </p:pic>
      <p:pic>
        <p:nvPicPr>
          <p:cNvPr id="478" name="Picture 4" descr=""/>
          <p:cNvPicPr/>
          <p:nvPr/>
        </p:nvPicPr>
        <p:blipFill>
          <a:blip r:embed="rId2"/>
          <a:stretch/>
        </p:blipFill>
        <p:spPr>
          <a:xfrm>
            <a:off x="6095880" y="4041360"/>
            <a:ext cx="5331600" cy="327600"/>
          </a:xfrm>
          <a:prstGeom prst="rect">
            <a:avLst/>
          </a:prstGeom>
          <a:ln w="0">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REPETITION REPETITION IN PYTHON</a:t>
            </a:r>
            <a:endParaRPr b="0" lang="en-US" sz="4000" spc="-1" strike="noStrike">
              <a:latin typeface="Arial"/>
            </a:endParaRPr>
          </a:p>
        </p:txBody>
      </p:sp>
      <p:sp>
        <p:nvSpPr>
          <p:cNvPr id="480"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Simplified in Python compared to other languages</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Two looping constructs</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for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while</a:t>
            </a:r>
            <a:endParaRPr b="0" lang="en-US" sz="2000" spc="-1" strike="noStrike">
              <a:latin typeface="Arial"/>
            </a:endParaRPr>
          </a:p>
          <a:p>
            <a:pPr>
              <a:lnSpc>
                <a:spcPct val="100000"/>
              </a:lnSpc>
              <a:buNone/>
            </a:pP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1360" cy="1143720"/>
          </a:xfrm>
          <a:prstGeom prst="rect">
            <a:avLst/>
          </a:prstGeom>
          <a:noFill/>
          <a:ln w="0">
            <a:noFill/>
          </a:ln>
        </p:spPr>
        <p:txBody>
          <a:bodyPr lIns="0" rIns="0" tIns="0" bIns="0" anchor="ctr">
            <a:noAutofit/>
          </a:bodyPr>
          <a:p>
            <a:pPr>
              <a:lnSpc>
                <a:spcPct val="90000"/>
              </a:lnSpc>
              <a:buNone/>
            </a:pPr>
            <a:r>
              <a:rPr b="0" lang="en-US" sz="4400" spc="-1" strike="noStrike">
                <a:solidFill>
                  <a:srgbClr val="ffffff"/>
                </a:solidFill>
                <a:latin typeface="Arial"/>
                <a:ea typeface="DejaVu Sans"/>
              </a:rPr>
              <a:t>AppSec @Saintcon</a:t>
            </a:r>
            <a:endParaRPr b="0" lang="en-US" sz="4400" spc="-1" strike="noStrike">
              <a:latin typeface="Arial"/>
            </a:endParaRPr>
          </a:p>
        </p:txBody>
      </p:sp>
      <p:pic>
        <p:nvPicPr>
          <p:cNvPr id="336" name="Picture 5" descr=""/>
          <p:cNvPicPr/>
          <p:nvPr/>
        </p:nvPicPr>
        <p:blipFill>
          <a:blip r:embed="rId1"/>
          <a:stretch/>
        </p:blipFill>
        <p:spPr>
          <a:xfrm>
            <a:off x="7446960" y="1909440"/>
            <a:ext cx="3976200" cy="3976200"/>
          </a:xfrm>
          <a:prstGeom prst="rect">
            <a:avLst/>
          </a:prstGeom>
          <a:ln w="0">
            <a:noFill/>
          </a:ln>
        </p:spPr>
      </p:pic>
      <p:sp>
        <p:nvSpPr>
          <p:cNvPr id="337" name="TextBox 2"/>
          <p:cNvSpPr/>
          <p:nvPr/>
        </p:nvSpPr>
        <p:spPr>
          <a:xfrm>
            <a:off x="821520" y="2014200"/>
            <a:ext cx="571068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sngStrike">
                <a:solidFill>
                  <a:srgbClr val="ffffff"/>
                </a:solidFill>
                <a:latin typeface="Arial"/>
                <a:ea typeface="DejaVu Sans"/>
              </a:rPr>
              <a:t>You have an Appsec Program, right?  Tues 2:30</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Application Security Maturity Model for Software </a:t>
            </a: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Companies – Kenton McDaniel – Wed 11:30</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Code Secure Without Becoming a Hacker – Alton Crossley – Thu 11:00</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ffffff"/>
                </a:solidFill>
                <a:latin typeface="Arial"/>
                <a:ea typeface="DejaVu Sans"/>
              </a:rPr>
              <a:t>Putting the Sec back into DevSecOps – Andrew Hall – Fri 10:00</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 loop examples</a:t>
            </a:r>
            <a:endParaRPr b="0" lang="en-US" sz="4000" spc="-1" strike="noStrike">
              <a:latin typeface="Arial"/>
            </a:endParaRPr>
          </a:p>
        </p:txBody>
      </p:sp>
      <p:sp>
        <p:nvSpPr>
          <p:cNvPr id="482" name="Content Placeholder 2"/>
          <p:cNvSpPr/>
          <p:nvPr/>
        </p:nvSpPr>
        <p:spPr>
          <a:xfrm>
            <a:off x="685800" y="2194560"/>
            <a:ext cx="5331600" cy="4021560"/>
          </a:xfrm>
          <a:prstGeom prst="rect">
            <a:avLst/>
          </a:prstGeom>
          <a:noFill/>
          <a:ln w="0">
            <a:noFill/>
          </a:ln>
        </p:spPr>
        <p:style>
          <a:lnRef idx="0"/>
          <a:fillRef idx="0"/>
          <a:effectRef idx="0"/>
          <a:fontRef idx="minor"/>
        </p:style>
      </p:sp>
      <p:sp>
        <p:nvSpPr>
          <p:cNvPr id="483" name="Content Placeholder 3"/>
          <p:cNvSpPr/>
          <p:nvPr/>
        </p:nvSpPr>
        <p:spPr>
          <a:xfrm>
            <a:off x="6172200" y="2194560"/>
            <a:ext cx="5331600" cy="4021560"/>
          </a:xfrm>
          <a:prstGeom prst="rect">
            <a:avLst/>
          </a:prstGeom>
          <a:noFill/>
          <a:ln w="0">
            <a:noFill/>
          </a:ln>
        </p:spPr>
        <p:style>
          <a:lnRef idx="0"/>
          <a:fillRef idx="0"/>
          <a:effectRef idx="0"/>
          <a:fontRef idx="minor"/>
        </p:style>
      </p:sp>
      <p:pic>
        <p:nvPicPr>
          <p:cNvPr id="484" name="Picture 5" descr=""/>
          <p:cNvPicPr/>
          <p:nvPr/>
        </p:nvPicPr>
        <p:blipFill>
          <a:blip r:embed="rId1"/>
          <a:stretch/>
        </p:blipFill>
        <p:spPr>
          <a:xfrm>
            <a:off x="952560" y="3101760"/>
            <a:ext cx="4798080" cy="2207160"/>
          </a:xfrm>
          <a:prstGeom prst="rect">
            <a:avLst/>
          </a:prstGeom>
          <a:ln w="0">
            <a:noFill/>
          </a:ln>
        </p:spPr>
      </p:pic>
      <p:pic>
        <p:nvPicPr>
          <p:cNvPr id="485" name="Picture 6" descr=""/>
          <p:cNvPicPr/>
          <p:nvPr/>
        </p:nvPicPr>
        <p:blipFill>
          <a:blip r:embed="rId2"/>
          <a:stretch/>
        </p:blipFill>
        <p:spPr>
          <a:xfrm>
            <a:off x="6496200" y="3489120"/>
            <a:ext cx="4683960" cy="1432440"/>
          </a:xfrm>
          <a:prstGeom prst="rect">
            <a:avLst/>
          </a:prstGeom>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 loop exercise</a:t>
            </a:r>
            <a:endParaRPr b="0" lang="en-US" sz="4000" spc="-1" strike="noStrike">
              <a:latin typeface="Arial"/>
            </a:endParaRPr>
          </a:p>
        </p:txBody>
      </p:sp>
      <p:sp>
        <p:nvSpPr>
          <p:cNvPr id="487" name="Content Placeholder 2"/>
          <p:cNvSpPr/>
          <p:nvPr/>
        </p:nvSpPr>
        <p:spPr>
          <a:xfrm>
            <a:off x="685800" y="2194560"/>
            <a:ext cx="10818000" cy="4021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While Loop</a:t>
            </a:r>
            <a:endParaRPr b="0" lang="en-US" sz="4000" spc="-1" strike="noStrike">
              <a:latin typeface="Arial"/>
            </a:endParaRPr>
          </a:p>
        </p:txBody>
      </p:sp>
      <p:sp>
        <p:nvSpPr>
          <p:cNvPr id="489" name="Content Placeholder 2"/>
          <p:cNvSpPr/>
          <p:nvPr/>
        </p:nvSpPr>
        <p:spPr>
          <a:xfrm>
            <a:off x="685800" y="2194560"/>
            <a:ext cx="53316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Allows you to continue a loop until a condition is met.</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while expression:</a:t>
            </a:r>
            <a:endParaRPr b="0" lang="en-US" sz="2200" spc="-1" strike="noStrike">
              <a:latin typeface="Arial"/>
            </a:endParaRPr>
          </a:p>
          <a:p>
            <a:pPr>
              <a:lnSpc>
                <a:spcPct val="90000"/>
              </a:lnSpc>
              <a:spcBef>
                <a:spcPts val="1001"/>
              </a:spcBef>
              <a:buNone/>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statements</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pic>
        <p:nvPicPr>
          <p:cNvPr id="490" name="Content Placeholder 4" descr=""/>
          <p:cNvPicPr/>
          <p:nvPr/>
        </p:nvPicPr>
        <p:blipFill>
          <a:blip r:embed="rId1"/>
          <a:stretch/>
        </p:blipFill>
        <p:spPr>
          <a:xfrm>
            <a:off x="6909480" y="3273120"/>
            <a:ext cx="4328280" cy="141984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1" name="Title 1_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Structural Pattern Matching</a:t>
            </a:r>
            <a:endParaRPr b="0" lang="en-US" sz="4000" spc="-1" strike="noStrike">
              <a:latin typeface="Arial"/>
            </a:endParaRPr>
          </a:p>
        </p:txBody>
      </p:sp>
      <p:sp>
        <p:nvSpPr>
          <p:cNvPr id="492" name="Content Placeholder 2_0"/>
          <p:cNvSpPr/>
          <p:nvPr/>
        </p:nvSpPr>
        <p:spPr>
          <a:xfrm>
            <a:off x="685800" y="2194560"/>
            <a:ext cx="53316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1800" spc="-1" strike="noStrike">
                <a:solidFill>
                  <a:srgbClr val="ffffff"/>
                </a:solidFill>
                <a:latin typeface="Century Gothic"/>
                <a:ea typeface="DejaVu Sans"/>
              </a:rPr>
              <a:t>Now able to create a </a:t>
            </a:r>
            <a:r>
              <a:rPr b="0" i="1" lang="en-US" sz="1800" spc="-1" strike="noStrike">
                <a:solidFill>
                  <a:srgbClr val="ffffff"/>
                </a:solidFill>
                <a:latin typeface="Century Gothic"/>
                <a:ea typeface="DejaVu Sans"/>
              </a:rPr>
              <a:t>case</a:t>
            </a:r>
            <a:r>
              <a:rPr b="0" lang="en-US" sz="1800" spc="-1" strike="noStrike">
                <a:solidFill>
                  <a:srgbClr val="ffffff"/>
                </a:solidFill>
                <a:latin typeface="Century Gothic"/>
                <a:ea typeface="DejaVu Sans"/>
              </a:rPr>
              <a:t> like statement in python.</a:t>
            </a:r>
            <a:endParaRPr b="0" lang="en-US" sz="1800" spc="-1" strike="noStrike">
              <a:latin typeface="Arial"/>
            </a:endParaRPr>
          </a:p>
          <a:p>
            <a:pPr marL="228600" indent="-227160">
              <a:lnSpc>
                <a:spcPct val="90000"/>
              </a:lnSpc>
              <a:spcBef>
                <a:spcPts val="1001"/>
              </a:spcBef>
              <a:buClr>
                <a:srgbClr val="ffffff"/>
              </a:buClr>
              <a:buFont typeface="Arial"/>
              <a:buChar char="•"/>
            </a:pPr>
            <a:r>
              <a:rPr b="0" lang="en-US" sz="1800" spc="-1" strike="noStrike">
                <a:solidFill>
                  <a:srgbClr val="ffffff"/>
                </a:solidFill>
                <a:latin typeface="Century Gothic"/>
                <a:ea typeface="DejaVu Sans"/>
              </a:rPr>
              <a:t>More powerful than standard case statement</a:t>
            </a:r>
            <a:endParaRPr b="0" lang="en-US" sz="1800" spc="-1" strike="noStrike">
              <a:latin typeface="Arial"/>
            </a:endParaRPr>
          </a:p>
          <a:p>
            <a:pPr marL="228600" indent="-227160">
              <a:lnSpc>
                <a:spcPct val="90000"/>
              </a:lnSpc>
              <a:spcBef>
                <a:spcPts val="1001"/>
              </a:spcBef>
              <a:buClr>
                <a:srgbClr val="ffffff"/>
              </a:buClr>
              <a:buFont typeface="Arial"/>
              <a:buChar char="•"/>
            </a:pPr>
            <a:r>
              <a:rPr b="0" lang="en-US" sz="1800" spc="-1" strike="noStrike" u="sng">
                <a:solidFill>
                  <a:srgbClr val="0000ff"/>
                </a:solidFill>
                <a:uFillTx/>
                <a:latin typeface="Century Gothic"/>
                <a:ea typeface="DejaVu Sans"/>
                <a:hlinkClick r:id="rId1"/>
              </a:rPr>
              <a:t>PEP-636</a:t>
            </a:r>
            <a:r>
              <a:rPr b="0" lang="en-US" sz="1800" spc="-1" strike="noStrike">
                <a:solidFill>
                  <a:srgbClr val="ffffff"/>
                </a:solidFill>
                <a:latin typeface="Century Gothic"/>
                <a:ea typeface="DejaVu Sans"/>
              </a:rPr>
              <a:t> Provides more details on advanced usages.</a:t>
            </a:r>
            <a:endParaRPr b="0" lang="en-US" sz="1800" spc="-1" strike="noStrike">
              <a:latin typeface="Arial"/>
            </a:endParaRPr>
          </a:p>
          <a:p>
            <a:pPr>
              <a:lnSpc>
                <a:spcPct val="90000"/>
              </a:lnSpc>
              <a:spcBef>
                <a:spcPts val="1001"/>
              </a:spcBef>
              <a:buNone/>
              <a:tabLst>
                <a:tab algn="l" pos="0"/>
              </a:tabLst>
            </a:pP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match expression:</a:t>
            </a: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case [action]:</a:t>
            </a: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          </a:t>
            </a:r>
            <a:r>
              <a:rPr b="0" i="1" lang="en-US" sz="1800" spc="-1" strike="noStrike">
                <a:solidFill>
                  <a:srgbClr val="ffffff"/>
                </a:solidFill>
                <a:latin typeface="Century Gothic"/>
                <a:ea typeface="DejaVu Sans"/>
              </a:rPr>
              <a:t>statements</a:t>
            </a: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     …</a:t>
            </a: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     </a:t>
            </a:r>
            <a:r>
              <a:rPr b="0" lang="en-US" sz="1800" spc="-1" strike="noStrike">
                <a:solidFill>
                  <a:srgbClr val="ffffff"/>
                </a:solidFill>
                <a:latin typeface="Century Gothic"/>
                <a:ea typeface="DejaVu Sans"/>
              </a:rPr>
              <a:t>case _:</a:t>
            </a:r>
            <a:endParaRPr b="0" lang="en-US" sz="1800" spc="-1" strike="noStrike">
              <a:latin typeface="Arial"/>
            </a:endParaRPr>
          </a:p>
          <a:p>
            <a:pPr>
              <a:lnSpc>
                <a:spcPct val="90000"/>
              </a:lnSpc>
              <a:spcBef>
                <a:spcPts val="1001"/>
              </a:spcBef>
              <a:buNone/>
              <a:tabLst>
                <a:tab algn="l" pos="0"/>
              </a:tabLst>
            </a:pPr>
            <a:r>
              <a:rPr b="0" lang="en-US" sz="1800" spc="-1" strike="noStrike">
                <a:solidFill>
                  <a:srgbClr val="ffffff"/>
                </a:solidFill>
                <a:latin typeface="Century Gothic"/>
                <a:ea typeface="DejaVu Sans"/>
              </a:rPr>
              <a:t>          </a:t>
            </a:r>
            <a:r>
              <a:rPr b="0" i="1" lang="en-US" sz="1800" spc="-1" strike="noStrike">
                <a:solidFill>
                  <a:srgbClr val="ffffff"/>
                </a:solidFill>
                <a:latin typeface="Century Gothic"/>
                <a:ea typeface="DejaVu Sans"/>
              </a:rPr>
              <a:t>statements</a:t>
            </a:r>
            <a:endParaRPr b="0" lang="en-US" sz="1800" spc="-1" strike="noStrike">
              <a:latin typeface="Arial"/>
            </a:endParaRPr>
          </a:p>
          <a:p>
            <a:pPr>
              <a:lnSpc>
                <a:spcPct val="90000"/>
              </a:lnSpc>
              <a:spcBef>
                <a:spcPts val="1001"/>
              </a:spcBef>
              <a:buNone/>
              <a:tabLst>
                <a:tab algn="l" pos="0"/>
              </a:tabLst>
            </a:pPr>
            <a:endParaRPr b="0" lang="en-US" sz="1800" spc="-1" strike="noStrike">
              <a:latin typeface="Arial"/>
            </a:endParaRPr>
          </a:p>
        </p:txBody>
      </p:sp>
      <p:pic>
        <p:nvPicPr>
          <p:cNvPr id="493" name="Picture 378" descr=""/>
          <p:cNvPicPr/>
          <p:nvPr/>
        </p:nvPicPr>
        <p:blipFill>
          <a:blip r:embed="rId2"/>
          <a:stretch/>
        </p:blipFill>
        <p:spPr>
          <a:xfrm>
            <a:off x="7706160" y="2448360"/>
            <a:ext cx="3493080" cy="3493080"/>
          </a:xfrm>
          <a:prstGeom prst="rect">
            <a:avLst/>
          </a:prstGeom>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494" name="Picture 18" descr=""/>
          <p:cNvPicPr/>
          <p:nvPr/>
        </p:nvPicPr>
        <p:blipFill>
          <a:blip r:embed="rId1"/>
          <a:stretch/>
        </p:blipFill>
        <p:spPr>
          <a:xfrm>
            <a:off x="0" y="0"/>
            <a:ext cx="12189600" cy="1438920"/>
          </a:xfrm>
          <a:prstGeom prst="rect">
            <a:avLst/>
          </a:prstGeom>
          <a:ln w="0">
            <a:noFill/>
          </a:ln>
        </p:spPr>
      </p:pic>
      <p:sp>
        <p:nvSpPr>
          <p:cNvPr id="495"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496"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3</a:t>
            </a:r>
            <a:endParaRPr b="0" lang="en-US" sz="4000" spc="-1" strike="noStrike">
              <a:latin typeface="Arial"/>
            </a:endParaRPr>
          </a:p>
        </p:txBody>
      </p:sp>
      <p:sp>
        <p:nvSpPr>
          <p:cNvPr id="497"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498"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Strings and other sequences in Python</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Sequence Types</a:t>
            </a:r>
            <a:endParaRPr b="0" lang="en-US" sz="4000" spc="-1" strike="noStrike">
              <a:latin typeface="Arial"/>
            </a:endParaRPr>
          </a:p>
        </p:txBody>
      </p:sp>
      <p:sp>
        <p:nvSpPr>
          <p:cNvPr id="500"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Strings – a sequence of characters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Ranges – can be thought of as a sequence of integers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List  - an ordered mutable collection  of Python objects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Tuple – Similar to a list but immutable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Set – Similar to a list but only contains unique elements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Dictionary - an unordered, mutable,  indexed collection of key value pairs.</a:t>
            </a: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strings</a:t>
            </a:r>
            <a:endParaRPr b="0" lang="en-US" sz="4000" spc="-1" strike="noStrike">
              <a:latin typeface="Arial"/>
            </a:endParaRPr>
          </a:p>
        </p:txBody>
      </p:sp>
      <p:sp>
        <p:nvSpPr>
          <p:cNvPr id="502"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Just a sequence of characters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Changed significantly between Python 2 and Python 3</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p:txBody>
      </p:sp>
      <p:pic>
        <p:nvPicPr>
          <p:cNvPr id="503" name="Picture 3" descr=""/>
          <p:cNvPicPr/>
          <p:nvPr/>
        </p:nvPicPr>
        <p:blipFill>
          <a:blip r:embed="rId1"/>
          <a:stretch/>
        </p:blipFill>
        <p:spPr>
          <a:xfrm>
            <a:off x="4737240" y="3917880"/>
            <a:ext cx="6766560" cy="176292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Common operations</a:t>
            </a:r>
            <a:endParaRPr b="0" lang="en-US" sz="4000" spc="-1" strike="noStrike">
              <a:latin typeface="Arial"/>
            </a:endParaRPr>
          </a:p>
        </p:txBody>
      </p:sp>
      <p:graphicFrame>
        <p:nvGraphicFramePr>
          <p:cNvPr id="505" name="Content Placeholder 3"/>
          <p:cNvGraphicFramePr/>
          <p:nvPr/>
        </p:nvGraphicFramePr>
        <p:xfrm>
          <a:off x="558360" y="1851120"/>
          <a:ext cx="10947240" cy="4569480"/>
        </p:xfrm>
        <a:graphic>
          <a:graphicData uri="http://schemas.openxmlformats.org/drawingml/2006/table">
            <a:tbl>
              <a:tblPr/>
              <a:tblGrid>
                <a:gridCol w="2233440"/>
                <a:gridCol w="1926720"/>
                <a:gridCol w="6787440"/>
              </a:tblGrid>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Operation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Example</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Result</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in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x in 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True if x is contained within s</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not in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x not in 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False if x is contained within s</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s + t</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will concatenate s and t</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s * n or n * 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will add s to itself n times</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len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len(s)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will return the length of s</a:t>
                      </a:r>
                      <a:endParaRPr b="0" lang="en-US" sz="2000" spc="-1" strike="noStrike">
                        <a:latin typeface="Arial"/>
                      </a:endParaRPr>
                    </a:p>
                  </a:txBody>
                  <a:tcPr anchor="t" marL="75600" marR="75600">
                    <a:lnL>
                      <a:noFill/>
                    </a:lnL>
                    <a:lnR>
                      <a:noFill/>
                    </a:lnR>
                    <a:lnT>
                      <a:noFill/>
                    </a:lnT>
                    <a:lnB>
                      <a:noFill/>
                    </a:lnB>
                    <a:noFill/>
                  </a:tcPr>
                </a:tc>
              </a:tr>
              <a:tr h="729000">
                <a:tc>
                  <a:txBody>
                    <a:bodyPr lIns="75600" rIns="75600" anchor="t">
                      <a:noAutofit/>
                    </a:bodyPr>
                    <a:p>
                      <a:pPr algn="ctr">
                        <a:lnSpc>
                          <a:spcPct val="100000"/>
                        </a:lnSpc>
                        <a:buNone/>
                      </a:pPr>
                      <a:r>
                        <a:rPr b="0" lang="en-US" sz="2000" spc="-1" strike="noStrike">
                          <a:solidFill>
                            <a:srgbClr val="ffffff"/>
                          </a:solidFill>
                          <a:latin typeface="Century Gothic"/>
                          <a:ea typeface="DejaVu Sans"/>
                        </a:rPr>
                        <a:t>min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min(s)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the minimum value of s. Might not be too terribly useful on a string</a:t>
                      </a:r>
                      <a:endParaRPr b="0" lang="en-US" sz="2000" spc="-1" strike="noStrike">
                        <a:latin typeface="Arial"/>
                      </a:endParaRPr>
                    </a:p>
                  </a:txBody>
                  <a:tcPr anchor="t" marL="75600" marR="75600">
                    <a:lnL>
                      <a:noFill/>
                    </a:lnL>
                    <a:lnR>
                      <a:noFill/>
                    </a:lnR>
                    <a:lnT>
                      <a:noFill/>
                    </a:lnT>
                    <a:lnB>
                      <a:noFill/>
                    </a:lnB>
                    <a:noFill/>
                  </a:tcPr>
                </a:tc>
              </a:tr>
              <a:tr h="729000">
                <a:tc>
                  <a:txBody>
                    <a:bodyPr lIns="75600" rIns="75600" anchor="t">
                      <a:noAutofit/>
                    </a:bodyPr>
                    <a:p>
                      <a:pPr algn="ctr">
                        <a:lnSpc>
                          <a:spcPct val="100000"/>
                        </a:lnSpc>
                        <a:buNone/>
                      </a:pPr>
                      <a:r>
                        <a:rPr b="0" lang="en-US" sz="2000" spc="-1" strike="noStrike">
                          <a:solidFill>
                            <a:srgbClr val="ffffff"/>
                          </a:solidFill>
                          <a:latin typeface="Century Gothic"/>
                          <a:ea typeface="DejaVu Sans"/>
                        </a:rPr>
                        <a:t>max</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max(s)</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the maximum value of s. Might not be too terribly useful on a string</a:t>
                      </a:r>
                      <a:endParaRPr b="0" lang="en-US" sz="2000" spc="-1" strike="noStrike">
                        <a:latin typeface="Arial"/>
                      </a:endParaRPr>
                    </a:p>
                  </a:txBody>
                  <a:tcPr anchor="t" marL="75600" marR="75600">
                    <a:lnL>
                      <a:noFill/>
                    </a:lnL>
                    <a:lnR>
                      <a:noFill/>
                    </a:lnR>
                    <a:lnT>
                      <a:noFill/>
                    </a:lnT>
                    <a:lnB>
                      <a:noFill/>
                    </a:lnB>
                    <a:noFill/>
                  </a:tcPr>
                </a:tc>
              </a:tr>
              <a:tr h="371520">
                <a:tc>
                  <a:txBody>
                    <a:bodyPr lIns="75600" rIns="75600" anchor="t">
                      <a:noAutofit/>
                    </a:bodyPr>
                    <a:p>
                      <a:pPr algn="ctr">
                        <a:lnSpc>
                          <a:spcPct val="100000"/>
                        </a:lnSpc>
                        <a:buNone/>
                      </a:pPr>
                      <a:r>
                        <a:rPr b="0" lang="en-US" sz="2000" spc="-1" strike="noStrike">
                          <a:solidFill>
                            <a:srgbClr val="ffffff"/>
                          </a:solidFill>
                          <a:latin typeface="Century Gothic"/>
                          <a:ea typeface="DejaVu Sans"/>
                        </a:rPr>
                        <a:t>chr</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chr(n)</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Converts an integer to a string</a:t>
                      </a:r>
                      <a:endParaRPr b="0" lang="en-US" sz="2000" spc="-1" strike="noStrike">
                        <a:latin typeface="Arial"/>
                      </a:endParaRPr>
                    </a:p>
                  </a:txBody>
                  <a:tcPr anchor="t" marL="75600" marR="75600">
                    <a:lnL>
                      <a:noFill/>
                    </a:lnL>
                    <a:lnR>
                      <a:noFill/>
                    </a:lnR>
                    <a:lnT>
                      <a:noFill/>
                    </a:lnT>
                    <a:lnB>
                      <a:noFill/>
                    </a:lnB>
                    <a:noFill/>
                  </a:tcPr>
                </a:tc>
              </a:tr>
              <a:tr h="511200">
                <a:tc>
                  <a:txBody>
                    <a:bodyPr lIns="75600" rIns="75600" anchor="t">
                      <a:noAutofit/>
                    </a:bodyPr>
                    <a:p>
                      <a:pPr algn="ctr">
                        <a:lnSpc>
                          <a:spcPct val="100000"/>
                        </a:lnSpc>
                        <a:buNone/>
                      </a:pPr>
                      <a:r>
                        <a:rPr b="0" lang="en-US" sz="2000" spc="-1" strike="noStrike">
                          <a:solidFill>
                            <a:srgbClr val="ffffff"/>
                          </a:solidFill>
                          <a:latin typeface="Century Gothic"/>
                          <a:ea typeface="DejaVu Sans"/>
                        </a:rPr>
                        <a:t>str</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str(0)</a:t>
                      </a:r>
                      <a:endParaRPr b="0" lang="en-US" sz="2000" spc="-1" strike="noStrike">
                        <a:latin typeface="Arial"/>
                      </a:endParaRPr>
                    </a:p>
                  </a:txBody>
                  <a:tcPr anchor="t" marL="75600" marR="75600">
                    <a:lnL>
                      <a:noFill/>
                    </a:lnL>
                    <a:lnR>
                      <a:noFill/>
                    </a:lnR>
                    <a:lnT>
                      <a:noFill/>
                    </a:lnT>
                    <a:lnB>
                      <a:noFill/>
                    </a:lnB>
                    <a:noFill/>
                  </a:tcPr>
                </a:tc>
                <a:tc>
                  <a:txBody>
                    <a:bodyPr lIns="75600" rIns="75600" anchor="t">
                      <a:noAutofit/>
                    </a:bodyPr>
                    <a:p>
                      <a:pPr algn="ctr">
                        <a:lnSpc>
                          <a:spcPct val="100000"/>
                        </a:lnSpc>
                        <a:buNone/>
                      </a:pPr>
                      <a:r>
                        <a:rPr b="0" lang="en-US" sz="2000" spc="-1" strike="noStrike">
                          <a:solidFill>
                            <a:srgbClr val="ffffff"/>
                          </a:solidFill>
                          <a:latin typeface="Century Gothic"/>
                          <a:ea typeface="DejaVu Sans"/>
                        </a:rPr>
                        <a:t>returns a string representation of an object</a:t>
                      </a:r>
                      <a:endParaRPr b="0" lang="en-US" sz="2000" spc="-1" strike="noStrike">
                        <a:latin typeface="Arial"/>
                      </a:endParaRPr>
                    </a:p>
                  </a:txBody>
                  <a:tcPr anchor="t" marL="75600" marR="7560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Common String Methods</a:t>
            </a:r>
            <a:endParaRPr b="0" lang="en-US" sz="4000" spc="-1" strike="noStrike">
              <a:latin typeface="Arial"/>
            </a:endParaRPr>
          </a:p>
        </p:txBody>
      </p:sp>
      <p:graphicFrame>
        <p:nvGraphicFramePr>
          <p:cNvPr id="507" name="Content Placeholder 4"/>
          <p:cNvGraphicFramePr/>
          <p:nvPr/>
        </p:nvGraphicFramePr>
        <p:xfrm>
          <a:off x="685800" y="2193840"/>
          <a:ext cx="10819800" cy="3075480"/>
        </p:xfrm>
        <a:graphic>
          <a:graphicData uri="http://schemas.openxmlformats.org/drawingml/2006/table">
            <a:tbl>
              <a:tblPr/>
              <a:tblGrid>
                <a:gridCol w="1600200"/>
                <a:gridCol w="921996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Method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lower()</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Converts to lower case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upper()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Converts to upper case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strip()</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Removes leading and trailing spaces from string. lstrip() and rstrip() will  strip left and right respectively</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split()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Will take a string a return a list based on the delimiter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join()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The opposite of split().  Will create a string from a list using the string as delimiter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47760">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Common Methods Example</a:t>
            </a:r>
            <a:endParaRPr b="0" lang="en-US" sz="4000" spc="-1" strike="noStrike">
              <a:latin typeface="Arial"/>
            </a:endParaRPr>
          </a:p>
        </p:txBody>
      </p:sp>
      <p:pic>
        <p:nvPicPr>
          <p:cNvPr id="509" name="Picture 4" descr=""/>
          <p:cNvPicPr/>
          <p:nvPr/>
        </p:nvPicPr>
        <p:blipFill>
          <a:blip r:embed="rId1"/>
          <a:stretch/>
        </p:blipFill>
        <p:spPr>
          <a:xfrm>
            <a:off x="685800" y="2155320"/>
            <a:ext cx="5534640" cy="1432440"/>
          </a:xfrm>
          <a:prstGeom prst="rect">
            <a:avLst/>
          </a:prstGeom>
          <a:ln w="0">
            <a:noFill/>
          </a:ln>
        </p:spPr>
      </p:pic>
      <p:pic>
        <p:nvPicPr>
          <p:cNvPr id="510" name="Picture 395" descr=""/>
          <p:cNvPicPr/>
          <p:nvPr/>
        </p:nvPicPr>
        <p:blipFill>
          <a:blip r:embed="rId2"/>
          <a:stretch/>
        </p:blipFill>
        <p:spPr>
          <a:xfrm>
            <a:off x="5867640" y="3886200"/>
            <a:ext cx="5636160" cy="232164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Mood setting</a:t>
            </a:r>
            <a:endParaRPr b="0" lang="en-US" sz="4000" spc="-1" strike="noStrike">
              <a:latin typeface="Arial"/>
            </a:endParaRPr>
          </a:p>
        </p:txBody>
      </p:sp>
      <p:sp>
        <p:nvSpPr>
          <p:cNvPr id="339"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400" spc="-1" strike="noStrike">
                <a:solidFill>
                  <a:srgbClr val="ffffff"/>
                </a:solidFill>
                <a:latin typeface="Century Gothic"/>
                <a:ea typeface="DejaVu Sans"/>
              </a:rPr>
              <a:t>Launch Python3 – typically typing ‘python3’ in the terminal and hit enter </a:t>
            </a:r>
            <a:endParaRPr b="0" lang="en-US" sz="24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You should see a &gt;&gt;&gt;&gt; prompt</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Type ‘print(‘hello world’) and press enter.</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t>
            </a:r>
            <a:r>
              <a:rPr b="0" lang="en-US" sz="2200" spc="-1" strike="noStrike">
                <a:solidFill>
                  <a:srgbClr val="ffffff"/>
                </a:solidFill>
                <a:latin typeface="Century Gothic"/>
                <a:ea typeface="DejaVu Sans"/>
              </a:rPr>
              <a:t>hello world’ should be presented back to you on the screen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Congratulations!  You have run your first python program</a:t>
            </a: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Common Methods Example</a:t>
            </a:r>
            <a:endParaRPr b="0" lang="en-US" sz="4000" spc="-1" strike="noStrike">
              <a:latin typeface="Arial"/>
            </a:endParaRPr>
          </a:p>
        </p:txBody>
      </p:sp>
      <p:pic>
        <p:nvPicPr>
          <p:cNvPr id="512" name="Picture 5" descr=""/>
          <p:cNvPicPr/>
          <p:nvPr/>
        </p:nvPicPr>
        <p:blipFill>
          <a:blip r:embed="rId1"/>
          <a:stretch/>
        </p:blipFill>
        <p:spPr>
          <a:xfrm>
            <a:off x="685800" y="2194560"/>
            <a:ext cx="9204840" cy="1419840"/>
          </a:xfrm>
          <a:prstGeom prst="rect">
            <a:avLst/>
          </a:prstGeom>
          <a:ln w="0">
            <a:noFill/>
          </a:ln>
        </p:spPr>
      </p:pic>
      <p:pic>
        <p:nvPicPr>
          <p:cNvPr id="513" name="Picture 7" descr=""/>
          <p:cNvPicPr/>
          <p:nvPr/>
        </p:nvPicPr>
        <p:blipFill>
          <a:blip r:embed="rId2"/>
          <a:stretch/>
        </p:blipFill>
        <p:spPr>
          <a:xfrm>
            <a:off x="5270400" y="4606560"/>
            <a:ext cx="6233040" cy="619920"/>
          </a:xfrm>
          <a:prstGeom prst="rect">
            <a:avLst/>
          </a:prstGeom>
          <a:ln w="0">
            <a:noFill/>
          </a:ln>
        </p:spPr>
      </p:pic>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Slicing Strings</a:t>
            </a:r>
            <a:endParaRPr b="0" lang="en-US" sz="4000" spc="-1" strike="noStrike">
              <a:latin typeface="Arial"/>
            </a:endParaRPr>
          </a:p>
        </p:txBody>
      </p:sp>
      <p:graphicFrame>
        <p:nvGraphicFramePr>
          <p:cNvPr id="515" name="Content Placeholder 3"/>
          <p:cNvGraphicFramePr/>
          <p:nvPr/>
        </p:nvGraphicFramePr>
        <p:xfrm>
          <a:off x="546840" y="2057400"/>
          <a:ext cx="11097360" cy="4416840"/>
        </p:xfrm>
        <a:graphic>
          <a:graphicData uri="http://schemas.openxmlformats.org/drawingml/2006/table">
            <a:tbl>
              <a:tblPr/>
              <a:tblGrid>
                <a:gridCol w="2563560"/>
                <a:gridCol w="2367360"/>
                <a:gridCol w="6166800"/>
              </a:tblGrid>
              <a:tr h="363600">
                <a:tc>
                  <a:txBody>
                    <a:bodyPr lIns="68040" rIns="68040" anchor="t">
                      <a:noAutofit/>
                    </a:bodyPr>
                    <a:p>
                      <a:pPr algn="ctr">
                        <a:lnSpc>
                          <a:spcPct val="100000"/>
                        </a:lnSpc>
                        <a:buNone/>
                      </a:pPr>
                      <a:r>
                        <a:rPr b="1" lang="en-US" sz="2000" spc="-1" strike="noStrike">
                          <a:solidFill>
                            <a:srgbClr val="ffffff"/>
                          </a:solidFill>
                          <a:latin typeface="Century Gothic"/>
                          <a:ea typeface="DejaVu Sans"/>
                        </a:rPr>
                        <a:t>Operation</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1" lang="en-US" sz="2000" spc="-1" strike="noStrike">
                          <a:solidFill>
                            <a:srgbClr val="ffffff"/>
                          </a:solidFill>
                          <a:latin typeface="Century Gothic"/>
                          <a:ea typeface="DejaVu Sans"/>
                        </a:rPr>
                        <a:t>Example</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1" lang="en-US" sz="2000" spc="-1" strike="noStrike">
                          <a:solidFill>
                            <a:srgbClr val="ffffff"/>
                          </a:solidFill>
                          <a:latin typeface="Century Gothic"/>
                          <a:ea typeface="DejaVu Sans"/>
                        </a:rPr>
                        <a:t>Result</a:t>
                      </a:r>
                      <a:endParaRPr b="0" lang="en-US" sz="2000" spc="-1" strike="noStrike">
                        <a:latin typeface="Arial"/>
                      </a:endParaRPr>
                    </a:p>
                  </a:txBody>
                  <a:tcPr anchor="t" marL="68040" marR="68040">
                    <a:lnL>
                      <a:noFill/>
                    </a:lnL>
                    <a:lnR>
                      <a:noFill/>
                    </a:lnR>
                    <a:lnT>
                      <a:noFill/>
                    </a:lnT>
                    <a:lnB>
                      <a:noFill/>
                    </a:lnB>
                    <a:noFill/>
                  </a:tcPr>
                </a:tc>
              </a:tr>
              <a:tr h="363600">
                <a:tc>
                  <a:txBody>
                    <a:bodyPr lIns="68040" rIns="68040" anchor="t">
                      <a:noAutofit/>
                    </a:bodyPr>
                    <a:p>
                      <a:pPr algn="ctr">
                        <a:lnSpc>
                          <a:spcPct val="100000"/>
                        </a:lnSpc>
                        <a:buNone/>
                      </a:pPr>
                      <a:r>
                        <a:rPr b="0" lang="en-US" sz="2000" spc="-1" strike="noStrike">
                          <a:solidFill>
                            <a:srgbClr val="ffffff"/>
                          </a:solidFill>
                          <a:latin typeface="Century Gothic"/>
                          <a:ea typeface="DejaVu Sans"/>
                        </a:rPr>
                        <a:t>index</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s[i]</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will return the ith item in s</a:t>
                      </a:r>
                      <a:endParaRPr b="0" lang="en-US" sz="2000" spc="-1" strike="noStrike">
                        <a:latin typeface="Arial"/>
                      </a:endParaRPr>
                    </a:p>
                  </a:txBody>
                  <a:tcPr anchor="t" marL="68040" marR="68040">
                    <a:lnL>
                      <a:noFill/>
                    </a:lnL>
                    <a:lnR>
                      <a:noFill/>
                    </a:lnR>
                    <a:lnT>
                      <a:noFill/>
                    </a:lnT>
                    <a:lnB>
                      <a:noFill/>
                    </a:lnB>
                    <a:noFill/>
                  </a:tcPr>
                </a:tc>
              </a:tr>
              <a:tr h="659160">
                <a:tc>
                  <a:txBody>
                    <a:bodyPr lIns="68040" rIns="68040" anchor="t">
                      <a:noAutofit/>
                    </a:bodyPr>
                    <a:p>
                      <a:pPr algn="ctr">
                        <a:lnSpc>
                          <a:spcPct val="100000"/>
                        </a:lnSpc>
                        <a:buNone/>
                      </a:pPr>
                      <a:r>
                        <a:rPr b="0" lang="en-US" sz="2000" spc="-1" strike="noStrike">
                          <a:solidFill>
                            <a:srgbClr val="ffffff"/>
                          </a:solidFill>
                          <a:latin typeface="Century Gothic"/>
                          <a:ea typeface="DejaVu Sans"/>
                        </a:rPr>
                        <a:t>slice</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s[i:j]</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returns a </a:t>
                      </a:r>
                      <a:r>
                        <a:rPr b="0" i="1" lang="en-US" sz="2000" spc="-1" strike="noStrike">
                          <a:solidFill>
                            <a:srgbClr val="ffffff"/>
                          </a:solidFill>
                          <a:latin typeface="Century Gothic"/>
                          <a:ea typeface="DejaVu Sans"/>
                        </a:rPr>
                        <a:t>slice</a:t>
                      </a:r>
                      <a:r>
                        <a:rPr b="0" lang="en-US" sz="2000" spc="-1" strike="noStrike">
                          <a:solidFill>
                            <a:srgbClr val="ffffff"/>
                          </a:solidFill>
                          <a:latin typeface="Century Gothic"/>
                          <a:ea typeface="DejaVu Sans"/>
                        </a:rPr>
                        <a:t> of s starting at index i and up to but not including j</a:t>
                      </a:r>
                      <a:endParaRPr b="0" lang="en-US" sz="2000" spc="-1" strike="noStrike">
                        <a:latin typeface="Arial"/>
                      </a:endParaRPr>
                    </a:p>
                  </a:txBody>
                  <a:tcPr anchor="t" marL="68040" marR="68040">
                    <a:lnL>
                      <a:noFill/>
                    </a:lnL>
                    <a:lnR>
                      <a:noFill/>
                    </a:lnR>
                    <a:lnT>
                      <a:noFill/>
                    </a:lnT>
                    <a:lnB>
                      <a:noFill/>
                    </a:lnB>
                    <a:noFill/>
                  </a:tcPr>
                </a:tc>
              </a:tr>
              <a:tr h="659160">
                <a:tc>
                  <a:txBody>
                    <a:bodyPr lIns="68040" rIns="68040" anchor="t">
                      <a:noAutofit/>
                    </a:bodyPr>
                    <a:p>
                      <a:pPr algn="ctr">
                        <a:lnSpc>
                          <a:spcPct val="100000"/>
                        </a:lnSpc>
                        <a:buNone/>
                      </a:pPr>
                      <a:r>
                        <a:rPr b="0" lang="en-US" sz="2000" spc="-1" strike="noStrike">
                          <a:solidFill>
                            <a:srgbClr val="ffffff"/>
                          </a:solidFill>
                          <a:latin typeface="Century Gothic"/>
                          <a:ea typeface="DejaVu Sans"/>
                        </a:rPr>
                        <a:t>stride</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s[i:j:k]</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returns a </a:t>
                      </a:r>
                      <a:r>
                        <a:rPr b="0" i="1" lang="en-US" sz="2000" spc="-1" strike="noStrike">
                          <a:solidFill>
                            <a:srgbClr val="ffffff"/>
                          </a:solidFill>
                          <a:latin typeface="Century Gothic"/>
                          <a:ea typeface="DejaVu Sans"/>
                        </a:rPr>
                        <a:t>slice</a:t>
                      </a:r>
                      <a:r>
                        <a:rPr b="0" lang="en-US" sz="2000" spc="-1" strike="noStrike">
                          <a:solidFill>
                            <a:srgbClr val="ffffff"/>
                          </a:solidFill>
                          <a:latin typeface="Century Gothic"/>
                          <a:ea typeface="DejaVu Sans"/>
                        </a:rPr>
                        <a:t> of s starting at index i and up to but not including j stepping by k</a:t>
                      </a:r>
                      <a:endParaRPr b="0" lang="en-US" sz="2000" spc="-1" strike="noStrike">
                        <a:latin typeface="Arial"/>
                      </a:endParaRPr>
                    </a:p>
                  </a:txBody>
                  <a:tcPr anchor="t" marL="68040" marR="68040">
                    <a:lnL>
                      <a:noFill/>
                    </a:lnL>
                    <a:lnR>
                      <a:noFill/>
                    </a:lnR>
                    <a:lnT>
                      <a:noFill/>
                    </a:lnT>
                    <a:lnB>
                      <a:noFill/>
                    </a:lnB>
                    <a:noFill/>
                  </a:tcPr>
                </a:tc>
              </a:tr>
              <a:tr h="659160">
                <a:tc>
                  <a:txBody>
                    <a:bodyPr lIns="68040" rIns="68040" anchor="t">
                      <a:noAutofit/>
                    </a:bodyPr>
                    <a:p>
                      <a:pPr algn="ctr">
                        <a:lnSpc>
                          <a:spcPct val="100000"/>
                        </a:lnSpc>
                        <a:buNone/>
                      </a:pPr>
                      <a:r>
                        <a:rPr b="0" lang="en-US" sz="2000" spc="-1" strike="noStrike">
                          <a:solidFill>
                            <a:srgbClr val="ffffff"/>
                          </a:solidFill>
                          <a:latin typeface="Century Gothic"/>
                          <a:ea typeface="DejaVu Sans"/>
                        </a:rPr>
                        <a:t>index</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s.index[x[, i[, j]]]</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index of the first occurrence of x in s (at or after index i and before index j)</a:t>
                      </a:r>
                      <a:endParaRPr b="0" lang="en-US" sz="2000" spc="-1" strike="noStrike">
                        <a:latin typeface="Arial"/>
                      </a:endParaRPr>
                    </a:p>
                  </a:txBody>
                  <a:tcPr anchor="t" marL="68040" marR="68040">
                    <a:lnL>
                      <a:noFill/>
                    </a:lnL>
                    <a:lnR>
                      <a:noFill/>
                    </a:lnR>
                    <a:lnT>
                      <a:noFill/>
                    </a:lnT>
                    <a:lnB>
                      <a:noFill/>
                    </a:lnB>
                    <a:noFill/>
                  </a:tcPr>
                </a:tc>
              </a:tr>
              <a:tr h="462240">
                <a:tc>
                  <a:txBody>
                    <a:bodyPr lIns="68040" rIns="68040" anchor="t">
                      <a:noAutofit/>
                    </a:bodyPr>
                    <a:p>
                      <a:pPr algn="ctr">
                        <a:lnSpc>
                          <a:spcPct val="100000"/>
                        </a:lnSpc>
                        <a:buNone/>
                      </a:pPr>
                      <a:r>
                        <a:rPr b="0" lang="en-US" sz="2000" spc="-1" strike="noStrike">
                          <a:solidFill>
                            <a:srgbClr val="ffffff"/>
                          </a:solidFill>
                          <a:latin typeface="Century Gothic"/>
                          <a:ea typeface="DejaVu Sans"/>
                        </a:rPr>
                        <a:t>count</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s.count(x)</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total number of occurrences of x in s</a:t>
                      </a:r>
                      <a:endParaRPr b="0" lang="en-US" sz="2000" spc="-1" strike="noStrike">
                        <a:latin typeface="Arial"/>
                      </a:endParaRPr>
                    </a:p>
                  </a:txBody>
                  <a:tcPr anchor="t" marL="68040" marR="68040">
                    <a:lnL>
                      <a:noFill/>
                    </a:lnL>
                    <a:lnR>
                      <a:noFill/>
                    </a:lnR>
                    <a:lnT>
                      <a:noFill/>
                    </a:lnT>
                    <a:lnB>
                      <a:noFill/>
                    </a:lnB>
                    <a:noFill/>
                  </a:tcPr>
                </a:tc>
              </a:tr>
              <a:tr h="1250280">
                <a:tc>
                  <a:txBody>
                    <a:bodyPr lIns="68040" rIns="68040" anchor="t">
                      <a:noAutofit/>
                    </a:bodyPr>
                    <a:p>
                      <a:pPr algn="ctr">
                        <a:lnSpc>
                          <a:spcPct val="100000"/>
                        </a:lnSpc>
                        <a:buNone/>
                      </a:pPr>
                      <a:r>
                        <a:rPr b="0" lang="en-US" sz="2000" spc="-1" strike="noStrike">
                          <a:solidFill>
                            <a:srgbClr val="ffffff"/>
                          </a:solidFill>
                          <a:latin typeface="Century Gothic"/>
                          <a:ea typeface="DejaVu Sans"/>
                        </a:rPr>
                        <a:t>encode</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gn="ctr">
                        <a:lnSpc>
                          <a:spcPct val="100000"/>
                        </a:lnSpc>
                        <a:buNone/>
                      </a:pPr>
                      <a:r>
                        <a:rPr b="0" lang="en-US" sz="2000" spc="-1" strike="noStrike">
                          <a:solidFill>
                            <a:srgbClr val="ffffff"/>
                          </a:solidFill>
                          <a:latin typeface="Century Gothic"/>
                          <a:ea typeface="DejaVu Sans"/>
                        </a:rPr>
                        <a:t>s.encode('utf-8')</a:t>
                      </a:r>
                      <a:endParaRPr b="0" lang="en-US" sz="2000" spc="-1" strike="noStrike">
                        <a:latin typeface="Arial"/>
                      </a:endParaRPr>
                    </a:p>
                  </a:txBody>
                  <a:tcPr anchor="t" marL="68040" marR="68040">
                    <a:lnL>
                      <a:noFill/>
                    </a:lnL>
                    <a:lnR>
                      <a:noFill/>
                    </a:lnR>
                    <a:lnT>
                      <a:noFill/>
                    </a:lnT>
                    <a:lnB>
                      <a:noFill/>
                    </a:lnB>
                    <a:noFill/>
                  </a:tcPr>
                </a:tc>
                <a:tc>
                  <a:txBody>
                    <a:bodyPr lIns="68040" rIns="68040" anchor="t">
                      <a:noAutofit/>
                    </a:bodyPr>
                    <a:p>
                      <a:pPr>
                        <a:lnSpc>
                          <a:spcPct val="100000"/>
                        </a:lnSpc>
                        <a:buNone/>
                      </a:pPr>
                      <a:r>
                        <a:rPr b="0" lang="en-US" sz="2000" spc="-1" strike="noStrike">
                          <a:solidFill>
                            <a:srgbClr val="ffffff"/>
                          </a:solidFill>
                          <a:latin typeface="Century Gothic"/>
                          <a:ea typeface="DejaVu Sans"/>
                        </a:rPr>
                        <a:t>returns a UTF-8 formatted version of s. This will return a bytes array that can be transformed back with the bytes.decode() method</a:t>
                      </a:r>
                      <a:endParaRPr b="0" lang="en-US" sz="2000" spc="-1" strike="noStrike">
                        <a:latin typeface="Arial"/>
                      </a:endParaRPr>
                    </a:p>
                  </a:txBody>
                  <a:tcPr anchor="t" marL="68040" marR="680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6" name="Title 1"/>
          <p:cNvSpPr/>
          <p:nvPr/>
        </p:nvSpPr>
        <p:spPr>
          <a:xfrm>
            <a:off x="2895480" y="764280"/>
            <a:ext cx="8607960" cy="1290600"/>
          </a:xfrm>
          <a:prstGeom prst="rect">
            <a:avLst/>
          </a:prstGeom>
          <a:noFill/>
          <a:ln w="0">
            <a:noFill/>
          </a:ln>
        </p:spPr>
        <p:style>
          <a:lnRef idx="0"/>
          <a:fillRef idx="0"/>
          <a:effectRef idx="0"/>
          <a:fontRef idx="minor"/>
        </p:style>
      </p:sp>
      <p:sp>
        <p:nvSpPr>
          <p:cNvPr id="51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Complete documentation can be found at </a:t>
            </a:r>
            <a:r>
              <a:rPr b="0" lang="en-US" sz="2200" spc="-1" strike="noStrike" u="sng">
                <a:solidFill>
                  <a:srgbClr val="0000ff"/>
                </a:solidFill>
                <a:uFillTx/>
                <a:latin typeface="Century Gothic"/>
                <a:ea typeface="DejaVu Sans"/>
                <a:hlinkClick r:id="rId1"/>
              </a:rPr>
              <a:t>Python Documentation</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Since strings are immutable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following will error</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To fix you need to create a new string with the results</a:t>
            </a:r>
            <a:endParaRPr b="0" lang="en-US" sz="2200" spc="-1" strike="noStrike">
              <a:latin typeface="Arial"/>
            </a:endParaRPr>
          </a:p>
        </p:txBody>
      </p:sp>
      <p:pic>
        <p:nvPicPr>
          <p:cNvPr id="518" name="Picture 3" descr=""/>
          <p:cNvPicPr/>
          <p:nvPr/>
        </p:nvPicPr>
        <p:blipFill>
          <a:blip r:embed="rId2"/>
          <a:stretch/>
        </p:blipFill>
        <p:spPr>
          <a:xfrm>
            <a:off x="2020320" y="3429000"/>
            <a:ext cx="7528680" cy="1178640"/>
          </a:xfrm>
          <a:prstGeom prst="rect">
            <a:avLst/>
          </a:prstGeom>
          <a:ln w="0">
            <a:noFill/>
          </a:ln>
        </p:spPr>
      </p:pic>
      <p:pic>
        <p:nvPicPr>
          <p:cNvPr id="519" name="Picture 4" descr=""/>
          <p:cNvPicPr/>
          <p:nvPr/>
        </p:nvPicPr>
        <p:blipFill>
          <a:blip r:embed="rId3"/>
          <a:stretch/>
        </p:blipFill>
        <p:spPr>
          <a:xfrm>
            <a:off x="685800" y="5679360"/>
            <a:ext cx="2702520" cy="327600"/>
          </a:xfrm>
          <a:prstGeom prst="rect">
            <a:avLst/>
          </a:prstGeom>
          <a:ln w="0">
            <a:noFill/>
          </a:ln>
        </p:spPr>
      </p:pic>
      <p:pic>
        <p:nvPicPr>
          <p:cNvPr id="520" name="Picture 5" descr=""/>
          <p:cNvPicPr/>
          <p:nvPr/>
        </p:nvPicPr>
        <p:blipFill>
          <a:blip r:embed="rId4"/>
          <a:stretch/>
        </p:blipFill>
        <p:spPr>
          <a:xfrm>
            <a:off x="8058960" y="5272920"/>
            <a:ext cx="2981880" cy="11404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Formatting Strings</a:t>
            </a:r>
            <a:endParaRPr b="0" lang="en-US" sz="4000" spc="-1" strike="noStrike">
              <a:latin typeface="Arial"/>
            </a:endParaRPr>
          </a:p>
        </p:txBody>
      </p:sp>
      <p:sp>
        <p:nvSpPr>
          <p:cNvPr id="522" name="Content Placeholder 2"/>
          <p:cNvSpPr/>
          <p:nvPr/>
        </p:nvSpPr>
        <p:spPr>
          <a:xfrm>
            <a:off x="685800" y="2194560"/>
            <a:ext cx="486144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Multiple ways to format strings</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newer f-string method is the most powerful as it allows expressions between the brackets</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String formatting is powerful and has a dedicated </a:t>
            </a:r>
            <a:r>
              <a:rPr b="0" lang="en-US" sz="2200" spc="-1" strike="noStrike" u="sng">
                <a:solidFill>
                  <a:srgbClr val="0000ff"/>
                </a:solidFill>
                <a:uFillTx/>
                <a:latin typeface="Century Gothic"/>
                <a:ea typeface="DejaVu Sans"/>
                <a:hlinkClick r:id="rId1"/>
              </a:rPr>
              <a:t>mini language powering it</a:t>
            </a:r>
            <a:r>
              <a:rPr b="0" lang="en-US" sz="2200" spc="-1" strike="noStrike">
                <a:solidFill>
                  <a:srgbClr val="ffffff"/>
                </a:solidFill>
                <a:latin typeface="Century Gothic"/>
                <a:ea typeface="DejaVu Sans"/>
              </a:rPr>
              <a:t>.</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p:txBody>
      </p:sp>
      <p:pic>
        <p:nvPicPr>
          <p:cNvPr id="523" name="Picture 4" descr=""/>
          <p:cNvPicPr/>
          <p:nvPr/>
        </p:nvPicPr>
        <p:blipFill>
          <a:blip r:embed="rId2"/>
          <a:stretch/>
        </p:blipFill>
        <p:spPr>
          <a:xfrm>
            <a:off x="5549760" y="2117520"/>
            <a:ext cx="5953680" cy="4175640"/>
          </a:xfrm>
          <a:prstGeom prst="rect">
            <a:avLst/>
          </a:prstGeom>
          <a:ln w="0">
            <a:noFill/>
          </a:ln>
        </p:spPr>
      </p:pic>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Format Specifiers</a:t>
            </a:r>
            <a:endParaRPr b="0" lang="en-US" sz="4000" spc="-1" strike="noStrike">
              <a:latin typeface="Arial"/>
            </a:endParaRPr>
          </a:p>
        </p:txBody>
      </p:sp>
      <p:sp>
        <p:nvSpPr>
          <p:cNvPr id="525"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[[fill]align][sign][#][0][width][grouping_option][.precision][type]</a:t>
            </a:r>
            <a:endParaRPr b="0" lang="en-US" sz="2200" spc="-1" strike="noStrike">
              <a:latin typeface="Arial"/>
            </a:endParaRPr>
          </a:p>
        </p:txBody>
      </p:sp>
      <p:graphicFrame>
        <p:nvGraphicFramePr>
          <p:cNvPr id="526" name="Table 3"/>
          <p:cNvGraphicFramePr/>
          <p:nvPr/>
        </p:nvGraphicFramePr>
        <p:xfrm>
          <a:off x="685800" y="2907720"/>
          <a:ext cx="5224320" cy="2608560"/>
        </p:xfrm>
        <a:graphic>
          <a:graphicData uri="http://schemas.openxmlformats.org/drawingml/2006/table">
            <a:tbl>
              <a:tblPr/>
              <a:tblGrid>
                <a:gridCol w="849960"/>
                <a:gridCol w="437472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part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fill</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Any character fill with.  Default space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align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Aligns the output according to width</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sign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Indicates whether a sign symbol should be present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Alternate form should be used for conversion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527" name="Table 4"/>
          <p:cNvGraphicFramePr/>
          <p:nvPr/>
        </p:nvGraphicFramePr>
        <p:xfrm>
          <a:off x="6280920" y="2907720"/>
          <a:ext cx="5458680" cy="2608560"/>
        </p:xfrm>
        <a:graphic>
          <a:graphicData uri="http://schemas.openxmlformats.org/drawingml/2006/table">
            <a:tbl>
              <a:tblPr/>
              <a:tblGrid>
                <a:gridCol w="2471040"/>
                <a:gridCol w="298800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part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width</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Minimum field length</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grouping option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Thousand separator – underscore or comma</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.precision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 of digits after the decimal point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type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How that data should be presented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8" name="Title 1"/>
          <p:cNvSpPr/>
          <p:nvPr/>
        </p:nvSpPr>
        <p:spPr>
          <a:xfrm>
            <a:off x="2895480" y="764280"/>
            <a:ext cx="8607960" cy="1290600"/>
          </a:xfrm>
          <a:prstGeom prst="rect">
            <a:avLst/>
          </a:prstGeom>
          <a:noFill/>
          <a:ln w="0">
            <a:noFill/>
          </a:ln>
        </p:spPr>
        <p:style>
          <a:lnRef idx="0"/>
          <a:fillRef idx="0"/>
          <a:effectRef idx="0"/>
          <a:fontRef idx="minor"/>
        </p:style>
      </p:sp>
      <p:graphicFrame>
        <p:nvGraphicFramePr>
          <p:cNvPr id="529" name="Content Placeholder 3"/>
          <p:cNvGraphicFramePr/>
          <p:nvPr/>
        </p:nvGraphicFramePr>
        <p:xfrm>
          <a:off x="685800" y="2253240"/>
          <a:ext cx="4424400" cy="2356920"/>
        </p:xfrm>
        <a:graphic>
          <a:graphicData uri="http://schemas.openxmlformats.org/drawingml/2006/table">
            <a:tbl>
              <a:tblPr/>
              <a:tblGrid>
                <a:gridCol w="1355040"/>
                <a:gridCol w="3069720"/>
              </a:tblGrid>
              <a:tr h="622440">
                <a:tc>
                  <a:txBody>
                    <a:bodyPr anchor="t">
                      <a:noAutofit/>
                    </a:bodyPr>
                    <a:p>
                      <a:pPr algn="ctr">
                        <a:lnSpc>
                          <a:spcPct val="100000"/>
                        </a:lnSpc>
                        <a:buNone/>
                      </a:pPr>
                      <a:r>
                        <a:rPr b="1" lang="en-US" sz="1800" spc="-1" strike="noStrike">
                          <a:solidFill>
                            <a:srgbClr val="ffffff"/>
                          </a:solidFill>
                          <a:latin typeface="Century Gothic"/>
                          <a:ea typeface="DejaVu Sans"/>
                        </a:rPr>
                        <a:t>Alignment </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&lt;</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Left -aligned</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&gt;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Right aligned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gn="ctr">
                        <a:lnSpc>
                          <a:spcPct val="100000"/>
                        </a:lnSpc>
                        <a:buNone/>
                      </a:pP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Forces padding after sign but before digits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Center output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graphicFrame>
        <p:nvGraphicFramePr>
          <p:cNvPr id="530" name="Table 4"/>
          <p:cNvGraphicFramePr/>
          <p:nvPr/>
        </p:nvGraphicFramePr>
        <p:xfrm>
          <a:off x="5922000" y="2286000"/>
          <a:ext cx="5583600" cy="1482840"/>
        </p:xfrm>
        <a:graphic>
          <a:graphicData uri="http://schemas.openxmlformats.org/drawingml/2006/table">
            <a:tbl>
              <a:tblPr/>
              <a:tblGrid>
                <a:gridCol w="1386000"/>
                <a:gridCol w="419796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Sign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Sign for positive and negative numbers</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gn="ctr">
                        <a:lnSpc>
                          <a:spcPct val="100000"/>
                        </a:lnSpc>
                        <a:buNone/>
                      </a:pP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Default. Only negative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gn="ctr">
                        <a:lnSpc>
                          <a:spcPct val="100000"/>
                        </a:lnSpc>
                        <a:buNone/>
                      </a:pPr>
                      <a:r>
                        <a:rPr b="0" i="1" lang="en-US" sz="1800" spc="-1" strike="noStrike">
                          <a:solidFill>
                            <a:srgbClr val="000000"/>
                          </a:solidFill>
                          <a:latin typeface="Century Gothic"/>
                          <a:ea typeface="DejaVu Sans"/>
                        </a:rPr>
                        <a:t>space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Leading space on positive.  Symbol on negative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bl>
          </a:graphicData>
        </a:graphic>
      </p:graphicFrame>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Formatting SpecifieRs</a:t>
            </a:r>
            <a:endParaRPr b="0" lang="en-US" sz="4000" spc="-1" strike="noStrike">
              <a:latin typeface="Arial"/>
            </a:endParaRPr>
          </a:p>
        </p:txBody>
      </p:sp>
      <p:graphicFrame>
        <p:nvGraphicFramePr>
          <p:cNvPr id="532" name="Content Placeholder 3"/>
          <p:cNvGraphicFramePr/>
          <p:nvPr/>
        </p:nvGraphicFramePr>
        <p:xfrm>
          <a:off x="685800" y="2193840"/>
          <a:ext cx="10819800" cy="4343400"/>
        </p:xfrm>
        <a:graphic>
          <a:graphicData uri="http://schemas.openxmlformats.org/drawingml/2006/table">
            <a:tbl>
              <a:tblPr/>
              <a:tblGrid>
                <a:gridCol w="1191960"/>
                <a:gridCol w="1159200"/>
                <a:gridCol w="8469000"/>
              </a:tblGrid>
              <a:tr h="370800">
                <a:tc>
                  <a:txBody>
                    <a:bodyPr anchor="t">
                      <a:noAutofit/>
                    </a:bodyPr>
                    <a:p>
                      <a:pPr algn="ctr">
                        <a:lnSpc>
                          <a:spcPct val="100000"/>
                        </a:lnSpc>
                        <a:buNone/>
                      </a:pPr>
                      <a:r>
                        <a:rPr b="1" lang="en-US" sz="1800" spc="-1" strike="noStrike">
                          <a:solidFill>
                            <a:srgbClr val="ffffff"/>
                          </a:solidFill>
                          <a:latin typeface="Century Gothic"/>
                          <a:ea typeface="DejaVu Sans"/>
                        </a:rPr>
                        <a:t>Symbol</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Type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s’</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string</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String format. This is the default type for strings and may be omitted.</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b’</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Binary format. Outputs the number in base 2.</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c’</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tabLst>
                          <a:tab algn="l" pos="0"/>
                        </a:tabLst>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Character. Converts the integer to the corresponding unicode character before printing.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Decimal Integer. Outputs the number in base 10.  Default if omitted</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37080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o’</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Octal format. Outputs the number in base 8.</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x’</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just">
                        <a:lnSpc>
                          <a:spcPct val="100000"/>
                        </a:lnSpc>
                        <a:buNone/>
                      </a:pPr>
                      <a:r>
                        <a:rPr b="0" lang="en-US" sz="1800" spc="-1" strike="noStrike">
                          <a:solidFill>
                            <a:srgbClr val="000000"/>
                          </a:solidFill>
                          <a:latin typeface="Century Gothic"/>
                          <a:ea typeface="DejaVu Sans"/>
                        </a:rPr>
                        <a:t>Hex format. Outputs the number in base 16, using lower-case letters for the digits above 9.</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X’</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Hex format. Outputs the number in base 16, using upper-case letters for the digits above 9.</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integer</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Number. This is the same as 'd', except that it uses the current locale setting to insert the appropriate number separator characters.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Formatting Specifiers</a:t>
            </a:r>
            <a:endParaRPr b="0" lang="en-US" sz="4000" spc="-1" strike="noStrike">
              <a:latin typeface="Arial"/>
            </a:endParaRPr>
          </a:p>
        </p:txBody>
      </p:sp>
      <p:graphicFrame>
        <p:nvGraphicFramePr>
          <p:cNvPr id="534" name="Content Placeholder 3"/>
          <p:cNvGraphicFramePr/>
          <p:nvPr/>
        </p:nvGraphicFramePr>
        <p:xfrm>
          <a:off x="685800" y="1688400"/>
          <a:ext cx="10819800" cy="4907520"/>
        </p:xfrm>
        <a:graphic>
          <a:graphicData uri="http://schemas.openxmlformats.org/drawingml/2006/table">
            <a:tbl>
              <a:tblPr/>
              <a:tblGrid>
                <a:gridCol w="1371600"/>
                <a:gridCol w="979560"/>
                <a:gridCol w="8469000"/>
              </a:tblGrid>
              <a:tr h="377280">
                <a:tc>
                  <a:txBody>
                    <a:bodyPr anchor="t">
                      <a:noAutofit/>
                    </a:bodyPr>
                    <a:p>
                      <a:pPr algn="ctr">
                        <a:lnSpc>
                          <a:spcPct val="100000"/>
                        </a:lnSpc>
                        <a:buNone/>
                      </a:pPr>
                      <a:r>
                        <a:rPr b="1" lang="en-US" sz="1800" spc="-1" strike="noStrike">
                          <a:solidFill>
                            <a:srgbClr val="ffffff"/>
                          </a:solidFill>
                          <a:latin typeface="Century Gothic"/>
                          <a:ea typeface="DejaVu Sans"/>
                        </a:rPr>
                        <a:t>Symbol</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Type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c>
                  <a:txBody>
                    <a:bodyPr anchor="t">
                      <a:noAutofit/>
                    </a:bodyPr>
                    <a:p>
                      <a:pPr algn="ctr">
                        <a:lnSpc>
                          <a:spcPct val="100000"/>
                        </a:lnSpc>
                        <a:buNone/>
                      </a:pPr>
                      <a:r>
                        <a:rPr b="1" lang="en-US" sz="1800" spc="-1" strike="noStrike">
                          <a:solidFill>
                            <a:srgbClr val="ffffff"/>
                          </a:solidFill>
                          <a:latin typeface="Century Gothic"/>
                          <a:ea typeface="DejaVu Sans"/>
                        </a:rPr>
                        <a:t>Meaning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rgbClr val="df2e28"/>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e’ or ‘E’</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Exponent notation. Prints the number in scientific notation using the letter ‘e’ or ‘E’ to indicate the exponent. The default precision is 6</a:t>
                      </a:r>
                      <a:endParaRPr b="0" lang="en-US" sz="1800" spc="-1" strike="noStrike">
                        <a:latin typeface="Arial"/>
                      </a:endParaRPr>
                    </a:p>
                  </a:txBody>
                  <a:tcPr anchor="t" marL="91440" marR="91440">
                    <a:lnL w="12240">
                      <a:solidFill>
                        <a:srgbClr val="ffffff"/>
                      </a:solidFill>
                    </a:lnL>
                    <a:lnR w="12240">
                      <a:solidFill>
                        <a:srgbClr val="ffffff"/>
                      </a:solidFill>
                    </a:lnR>
                    <a:lnT w="3816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f’ or ‘F’</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Fixed-point notation. Displays the number as a fixed-point number. The default precision is 6.  Difference is in capitalization of nan and inf</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88776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g’ or ‘G’</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tabLst>
                          <a:tab algn="l" pos="0"/>
                        </a:tabLst>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General format. Rounds the number to specfied significant digits and then formats the result in either fixed-point format or in scientific notation, depending on its magnitude.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nSpc>
                          <a:spcPct val="100000"/>
                        </a:lnSpc>
                        <a:buNone/>
                      </a:pPr>
                      <a:r>
                        <a:rPr b="0" lang="en-US" sz="1800" spc="-1" strike="noStrike">
                          <a:solidFill>
                            <a:srgbClr val="000000"/>
                          </a:solidFill>
                          <a:latin typeface="Century Gothic"/>
                          <a:ea typeface="DejaVu Sans"/>
                        </a:rPr>
                        <a:t>Number. This is the same as 'g', except that it uses the current locale setting to insert the appropriate number separator characters.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r h="622440">
                <a:tc>
                  <a:txBody>
                    <a:bodyPr anchor="t">
                      <a:noAutofit/>
                    </a:bodyPr>
                    <a:p>
                      <a:pPr>
                        <a:lnSpc>
                          <a:spcPct val="100000"/>
                        </a:lnSpc>
                        <a:buNone/>
                      </a:pPr>
                      <a:r>
                        <a:rPr b="0" lang="en-US" sz="1800" spc="-1" strike="noStrike">
                          <a:solidFill>
                            <a:srgbClr val="000000"/>
                          </a:solidFill>
                          <a:latin typeface="Century Gothic"/>
                          <a:ea typeface="DejaVu Sans"/>
                        </a:rPr>
                        <a:t>‘</a:t>
                      </a:r>
                      <a:r>
                        <a:rPr b="0" lang="en-US" sz="1800" spc="-1" strike="noStrike">
                          <a:solidFill>
                            <a:srgbClr val="000000"/>
                          </a:solidFill>
                          <a:latin typeface="Century Gothic"/>
                          <a:ea typeface="DejaVu Sans"/>
                        </a:rPr>
                        <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c>
                  <a:txBody>
                    <a:bodyPr anchor="t">
                      <a:noAutofit/>
                    </a:bodyPr>
                    <a:p>
                      <a:pPr>
                        <a:lnSpc>
                          <a:spcPct val="100000"/>
                        </a:lnSpc>
                        <a:buNone/>
                      </a:pPr>
                      <a:r>
                        <a:rPr b="0" lang="en-US" sz="1800" spc="-1" strike="noStrike">
                          <a:solidFill>
                            <a:srgbClr val="000000"/>
                          </a:solidFill>
                          <a:latin typeface="Century Gothic"/>
                          <a:ea typeface="DejaVu Sans"/>
                        </a:rPr>
                        <a:t>Percentage. Multiplies the number by 100 and displays in fixed ('f') format, followed by a percent sign.</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2cdcd"/>
                    </a:solidFill>
                  </a:tcPr>
                </a:tc>
              </a:tr>
              <a:tr h="1153080">
                <a:tc>
                  <a:txBody>
                    <a:bodyPr anchor="t">
                      <a:noAutofit/>
                    </a:bodyPr>
                    <a:p>
                      <a:pPr>
                        <a:lnSpc>
                          <a:spcPct val="100000"/>
                        </a:lnSpc>
                        <a:buNone/>
                      </a:pPr>
                      <a:r>
                        <a:rPr b="0" lang="en-US" sz="1800" spc="-1" strike="noStrike">
                          <a:solidFill>
                            <a:srgbClr val="000000"/>
                          </a:solidFill>
                          <a:latin typeface="Century Gothic"/>
                          <a:ea typeface="DejaVu Sans"/>
                        </a:rPr>
                        <a:t>None</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ctr">
                        <a:lnSpc>
                          <a:spcPct val="100000"/>
                        </a:lnSpc>
                        <a:buNone/>
                      </a:pPr>
                      <a:r>
                        <a:rPr b="0" lang="en-US" sz="1800" spc="-1" strike="noStrike">
                          <a:solidFill>
                            <a:srgbClr val="000000"/>
                          </a:solidFill>
                          <a:latin typeface="Century Gothic"/>
                          <a:ea typeface="DejaVu Sans"/>
                        </a:rPr>
                        <a:t>float</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c>
                  <a:txBody>
                    <a:bodyPr anchor="t">
                      <a:noAutofit/>
                    </a:bodyPr>
                    <a:p>
                      <a:pPr algn="just">
                        <a:lnSpc>
                          <a:spcPct val="100000"/>
                        </a:lnSpc>
                        <a:buNone/>
                      </a:pPr>
                      <a:r>
                        <a:rPr b="0" lang="en-US" sz="1800" spc="-1" strike="noStrike">
                          <a:solidFill>
                            <a:srgbClr val="000000"/>
                          </a:solidFill>
                          <a:latin typeface="Century Gothic"/>
                          <a:ea typeface="DejaVu Sans"/>
                        </a:rPr>
                        <a:t>Similar to 'g', except that fixed-point notation, when used, has at least one digit past the decimal point. The default precision is as high as needed to represent the particular value. The overall effect is to match the output of str() as altered by the other format modifiers.</a:t>
                      </a:r>
                      <a:endParaRPr b="0" lang="en-US" sz="1800" spc="-1" strike="noStrike">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f9e7e7"/>
                    </a:solidFill>
                  </a:tcPr>
                </a:tc>
              </a:tr>
            </a:tbl>
          </a:graphicData>
        </a:graphic>
      </p:graphicFrame>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Examples</a:t>
            </a:r>
            <a:endParaRPr b="0" lang="en-US" sz="4000" spc="-1" strike="noStrike">
              <a:latin typeface="Arial"/>
            </a:endParaRPr>
          </a:p>
        </p:txBody>
      </p:sp>
      <p:pic>
        <p:nvPicPr>
          <p:cNvPr id="536" name="Content Placeholder 9" descr=""/>
          <p:cNvPicPr/>
          <p:nvPr/>
        </p:nvPicPr>
        <p:blipFill>
          <a:blip r:embed="rId1"/>
          <a:stretch/>
        </p:blipFill>
        <p:spPr>
          <a:xfrm>
            <a:off x="2203560" y="3482280"/>
            <a:ext cx="7782480" cy="581760"/>
          </a:xfrm>
          <a:prstGeom prst="rect">
            <a:avLst/>
          </a:prstGeom>
          <a:ln w="0">
            <a:noFill/>
          </a:ln>
        </p:spPr>
      </p:pic>
      <p:pic>
        <p:nvPicPr>
          <p:cNvPr id="537" name="Picture 8" descr=""/>
          <p:cNvPicPr/>
          <p:nvPr/>
        </p:nvPicPr>
        <p:blipFill>
          <a:blip r:embed="rId2"/>
          <a:stretch/>
        </p:blipFill>
        <p:spPr>
          <a:xfrm>
            <a:off x="685800" y="2194560"/>
            <a:ext cx="4074120" cy="886320"/>
          </a:xfrm>
          <a:prstGeom prst="rect">
            <a:avLst/>
          </a:prstGeom>
          <a:ln w="0">
            <a:noFill/>
          </a:ln>
        </p:spPr>
      </p:pic>
      <p:pic>
        <p:nvPicPr>
          <p:cNvPr id="538" name="Picture 10" descr=""/>
          <p:cNvPicPr/>
          <p:nvPr/>
        </p:nvPicPr>
        <p:blipFill>
          <a:blip r:embed="rId3"/>
          <a:stretch/>
        </p:blipFill>
        <p:spPr>
          <a:xfrm>
            <a:off x="2895480" y="4508640"/>
            <a:ext cx="9128880" cy="619920"/>
          </a:xfrm>
          <a:prstGeom prst="rect">
            <a:avLst/>
          </a:prstGeom>
          <a:ln w="0">
            <a:noFill/>
          </a:ln>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Examples</a:t>
            </a:r>
            <a:endParaRPr b="0" lang="en-US" sz="4000" spc="-1" strike="noStrike">
              <a:latin typeface="Arial"/>
            </a:endParaRPr>
          </a:p>
        </p:txBody>
      </p:sp>
      <p:pic>
        <p:nvPicPr>
          <p:cNvPr id="540" name="Content Placeholder 4" descr=""/>
          <p:cNvPicPr/>
          <p:nvPr/>
        </p:nvPicPr>
        <p:blipFill>
          <a:blip r:embed="rId1"/>
          <a:stretch/>
        </p:blipFill>
        <p:spPr>
          <a:xfrm>
            <a:off x="897120" y="2057400"/>
            <a:ext cx="5039280" cy="1089720"/>
          </a:xfrm>
          <a:prstGeom prst="rect">
            <a:avLst/>
          </a:prstGeom>
          <a:ln w="0">
            <a:noFill/>
          </a:ln>
        </p:spPr>
      </p:pic>
      <p:pic>
        <p:nvPicPr>
          <p:cNvPr id="541" name="Picture 5" descr=""/>
          <p:cNvPicPr/>
          <p:nvPr/>
        </p:nvPicPr>
        <p:blipFill>
          <a:blip r:embed="rId2"/>
          <a:stretch/>
        </p:blipFill>
        <p:spPr>
          <a:xfrm>
            <a:off x="7606440" y="2260440"/>
            <a:ext cx="3312360" cy="683280"/>
          </a:xfrm>
          <a:prstGeom prst="rect">
            <a:avLst/>
          </a:prstGeom>
          <a:ln w="0">
            <a:noFill/>
          </a:ln>
        </p:spPr>
      </p:pic>
      <p:pic>
        <p:nvPicPr>
          <p:cNvPr id="542" name="Picture 6" descr=""/>
          <p:cNvPicPr/>
          <p:nvPr/>
        </p:nvPicPr>
        <p:blipFill>
          <a:blip r:embed="rId3"/>
          <a:stretch/>
        </p:blipFill>
        <p:spPr>
          <a:xfrm>
            <a:off x="3773880" y="3830040"/>
            <a:ext cx="4328280" cy="886320"/>
          </a:xfrm>
          <a:prstGeom prst="rect">
            <a:avLst/>
          </a:prstGeom>
          <a:ln w="0">
            <a:noFill/>
          </a:ln>
        </p:spPr>
      </p:pic>
      <p:pic>
        <p:nvPicPr>
          <p:cNvPr id="543" name="Picture 7" descr=""/>
          <p:cNvPicPr/>
          <p:nvPr/>
        </p:nvPicPr>
        <p:blipFill>
          <a:blip r:embed="rId4"/>
          <a:stretch/>
        </p:blipFill>
        <p:spPr>
          <a:xfrm>
            <a:off x="3009960" y="5069160"/>
            <a:ext cx="6169680" cy="141984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Formatting strings exercises </a:t>
            </a:r>
            <a:endParaRPr b="0" lang="en-US" sz="4000" spc="-1" strike="noStrike">
              <a:latin typeface="Arial"/>
            </a:endParaRPr>
          </a:p>
        </p:txBody>
      </p:sp>
      <p:sp>
        <p:nvSpPr>
          <p:cNvPr id="545" name="Content Placeholder 2"/>
          <p:cNvSpPr/>
          <p:nvPr/>
        </p:nvSpPr>
        <p:spPr>
          <a:xfrm>
            <a:off x="685800" y="2194560"/>
            <a:ext cx="5331600" cy="4021560"/>
          </a:xfrm>
          <a:prstGeom prst="rect">
            <a:avLst/>
          </a:prstGeom>
          <a:noFill/>
          <a:ln w="0">
            <a:noFill/>
          </a:ln>
        </p:spPr>
        <p:style>
          <a:lnRef idx="0"/>
          <a:fillRef idx="0"/>
          <a:effectRef idx="0"/>
          <a:fontRef idx="minor"/>
        </p:style>
      </p:sp>
      <p:sp>
        <p:nvSpPr>
          <p:cNvPr id="546" name="Content Placeholder 3"/>
          <p:cNvSpPr/>
          <p:nvPr/>
        </p:nvSpPr>
        <p:spPr>
          <a:xfrm>
            <a:off x="6172200" y="2194560"/>
            <a:ext cx="5331600" cy="402156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547" name="Picture 18" descr=""/>
          <p:cNvPicPr/>
          <p:nvPr/>
        </p:nvPicPr>
        <p:blipFill>
          <a:blip r:embed="rId1"/>
          <a:stretch/>
        </p:blipFill>
        <p:spPr>
          <a:xfrm>
            <a:off x="0" y="0"/>
            <a:ext cx="12189600" cy="1438920"/>
          </a:xfrm>
          <a:prstGeom prst="rect">
            <a:avLst/>
          </a:prstGeom>
          <a:ln w="0">
            <a:noFill/>
          </a:ln>
        </p:spPr>
      </p:pic>
      <p:sp>
        <p:nvSpPr>
          <p:cNvPr id="548"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549"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4</a:t>
            </a:r>
            <a:endParaRPr b="0" lang="en-US" sz="4000" spc="-1" strike="noStrike">
              <a:latin typeface="Arial"/>
            </a:endParaRPr>
          </a:p>
        </p:txBody>
      </p:sp>
      <p:sp>
        <p:nvSpPr>
          <p:cNvPr id="550"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551"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zip(), map(), </a:t>
            </a:r>
            <a:endParaRPr b="0" lang="en-US" sz="4000" spc="-1" strike="noStrike">
              <a:latin typeface="Arial"/>
            </a:endParaRPr>
          </a:p>
          <a:p>
            <a:pPr>
              <a:lnSpc>
                <a:spcPct val="90000"/>
              </a:lnSpc>
              <a:spcBef>
                <a:spcPts val="1001"/>
              </a:spcBef>
              <a:buNone/>
              <a:tabLst>
                <a:tab algn="l" pos="0"/>
              </a:tabLst>
            </a:pPr>
            <a:r>
              <a:rPr b="0" lang="en-US" sz="4000" spc="-1" strike="noStrike">
                <a:solidFill>
                  <a:srgbClr val="ffffff"/>
                </a:solidFill>
                <a:latin typeface="Century Gothic"/>
                <a:ea typeface="DejaVu Sans"/>
              </a:rPr>
              <a:t>filter(), and reduce()</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rmAutofit fontScale="70000"/>
          </a:bodyPr>
          <a:p>
            <a:pPr algn="r">
              <a:lnSpc>
                <a:spcPct val="90000"/>
              </a:lnSpc>
              <a:buNone/>
            </a:pPr>
            <a:r>
              <a:rPr b="0" lang="en-US" sz="4000" spc="-1" strike="noStrike" cap="all">
                <a:solidFill>
                  <a:srgbClr val="ffffff"/>
                </a:solidFill>
                <a:latin typeface="Century Gothic"/>
                <a:ea typeface="DejaVu Sans"/>
              </a:rPr>
              <a:t>Some terms that will help with this section.  </a:t>
            </a:r>
            <a:br>
              <a:rPr sz="4000"/>
            </a:br>
            <a:endParaRPr b="0" lang="en-US" sz="4000" spc="-1" strike="noStrike">
              <a:latin typeface="Arial"/>
            </a:endParaRPr>
          </a:p>
        </p:txBody>
      </p:sp>
      <p:sp>
        <p:nvSpPr>
          <p:cNvPr id="553"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Iterate is defined in the dictionary as 'perform repeatedly.’ </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iterable is anything that can be looped over.</a:t>
            </a:r>
            <a:endParaRPr b="0" lang="en-US" sz="2200" spc="-1" strike="noStrike">
              <a:latin typeface="Arial"/>
            </a:endParaRPr>
          </a:p>
          <a:p>
            <a:pPr>
              <a:lnSpc>
                <a:spcPct val="90000"/>
              </a:lnSpc>
              <a:spcBef>
                <a:spcPts val="1001"/>
              </a:spcBef>
              <a:buNone/>
            </a:pP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An iterator is an object with state that remembers where it is in during an iteration.</a:t>
            </a:r>
            <a:endParaRPr b="0" lang="en-US" sz="2200" spc="-1" strike="noStrike">
              <a:latin typeface="Arial"/>
            </a:endParaRPr>
          </a:p>
          <a:p>
            <a:pPr>
              <a:lnSpc>
                <a:spcPct val="90000"/>
              </a:lnSpc>
              <a:spcBef>
                <a:spcPts val="1001"/>
              </a:spcBef>
              <a:buNone/>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4"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Zip()</a:t>
            </a:r>
            <a:endParaRPr b="0" lang="en-US" sz="4000" spc="-1" strike="noStrike">
              <a:latin typeface="Arial"/>
            </a:endParaRPr>
          </a:p>
        </p:txBody>
      </p:sp>
      <p:pic>
        <p:nvPicPr>
          <p:cNvPr id="555" name="Picture 4" descr=""/>
          <p:cNvPicPr/>
          <p:nvPr/>
        </p:nvPicPr>
        <p:blipFill>
          <a:blip r:embed="rId1"/>
          <a:stretch/>
        </p:blipFill>
        <p:spPr>
          <a:xfrm>
            <a:off x="1840680" y="2288160"/>
            <a:ext cx="8201520" cy="360432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Zip()</a:t>
            </a:r>
            <a:endParaRPr b="0" lang="en-US" sz="4000" spc="-1" strike="noStrike">
              <a:latin typeface="Arial"/>
            </a:endParaRPr>
          </a:p>
        </p:txBody>
      </p:sp>
      <p:sp>
        <p:nvSpPr>
          <p:cNvPr id="557" name="Content Placeholder 2"/>
          <p:cNvSpPr/>
          <p:nvPr/>
        </p:nvSpPr>
        <p:spPr>
          <a:xfrm>
            <a:off x="685800" y="2194560"/>
            <a:ext cx="5331600" cy="4021560"/>
          </a:xfrm>
          <a:prstGeom prst="rect">
            <a:avLst/>
          </a:prstGeom>
          <a:noFill/>
          <a:ln w="0">
            <a:noFill/>
          </a:ln>
        </p:spPr>
        <p:style>
          <a:lnRef idx="0"/>
          <a:fillRef idx="0"/>
          <a:effectRef idx="0"/>
          <a:fontRef idx="minor"/>
        </p:style>
      </p:sp>
      <p:sp>
        <p:nvSpPr>
          <p:cNvPr id="558" name="Content Placeholder 3"/>
          <p:cNvSpPr/>
          <p:nvPr/>
        </p:nvSpPr>
        <p:spPr>
          <a:xfrm>
            <a:off x="6172200" y="2194560"/>
            <a:ext cx="5331600" cy="4021560"/>
          </a:xfrm>
          <a:prstGeom prst="rect">
            <a:avLst/>
          </a:prstGeom>
          <a:noFill/>
          <a:ln w="0">
            <a:noFill/>
          </a:ln>
        </p:spPr>
        <p:style>
          <a:lnRef idx="0"/>
          <a:fillRef idx="0"/>
          <a:effectRef idx="0"/>
          <a:fontRef idx="minor"/>
        </p:style>
      </p:sp>
      <p:pic>
        <p:nvPicPr>
          <p:cNvPr id="559" name="Picture 5" descr=""/>
          <p:cNvPicPr/>
          <p:nvPr/>
        </p:nvPicPr>
        <p:blipFill>
          <a:blip r:embed="rId1"/>
          <a:stretch/>
        </p:blipFill>
        <p:spPr>
          <a:xfrm>
            <a:off x="3308400" y="3106800"/>
            <a:ext cx="5572800" cy="145800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Zip()</a:t>
            </a:r>
            <a:endParaRPr b="0" lang="en-US" sz="4000" spc="-1" strike="noStrike">
              <a:latin typeface="Arial"/>
            </a:endParaRPr>
          </a:p>
        </p:txBody>
      </p:sp>
      <p:sp>
        <p:nvSpPr>
          <p:cNvPr id="561" name="Content Placeholder 3"/>
          <p:cNvSpPr/>
          <p:nvPr/>
        </p:nvSpPr>
        <p:spPr>
          <a:xfrm>
            <a:off x="6172200" y="2194560"/>
            <a:ext cx="5331600" cy="4021560"/>
          </a:xfrm>
          <a:prstGeom prst="rect">
            <a:avLst/>
          </a:prstGeom>
          <a:noFill/>
          <a:ln w="0">
            <a:noFill/>
          </a:ln>
        </p:spPr>
        <p:style>
          <a:lnRef idx="0"/>
          <a:fillRef idx="0"/>
          <a:effectRef idx="0"/>
          <a:fontRef idx="minor"/>
        </p:style>
      </p:sp>
      <p:pic>
        <p:nvPicPr>
          <p:cNvPr id="562" name="Picture 447" descr=""/>
          <p:cNvPicPr/>
          <p:nvPr/>
        </p:nvPicPr>
        <p:blipFill>
          <a:blip r:embed="rId1"/>
          <a:stretch/>
        </p:blipFill>
        <p:spPr>
          <a:xfrm>
            <a:off x="848160" y="2286000"/>
            <a:ext cx="6922080" cy="348372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Map()</a:t>
            </a:r>
            <a:endParaRPr b="0" lang="en-US" sz="4000" spc="-1" strike="noStrike">
              <a:latin typeface="Arial"/>
            </a:endParaRPr>
          </a:p>
        </p:txBody>
      </p:sp>
      <p:sp>
        <p:nvSpPr>
          <p:cNvPr id="56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2200" spc="-1" strike="noStrike">
                <a:solidFill>
                  <a:srgbClr val="ffffff"/>
                </a:solidFill>
                <a:latin typeface="Century Gothic"/>
                <a:ea typeface="DejaVu Sans"/>
              </a:rPr>
              <a:t>Method that will call a specified function with each element in an iterable.  The results returned from the map() function is a list containing the results the function on each item of the iterable.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pic>
        <p:nvPicPr>
          <p:cNvPr id="565" name="Picture 4" descr=""/>
          <p:cNvPicPr/>
          <p:nvPr/>
        </p:nvPicPr>
        <p:blipFill>
          <a:blip r:embed="rId1"/>
          <a:stretch/>
        </p:blipFill>
        <p:spPr>
          <a:xfrm>
            <a:off x="3917880" y="3631320"/>
            <a:ext cx="4353480" cy="227088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6"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Map()</a:t>
            </a:r>
            <a:endParaRPr b="0" lang="en-US" sz="4000" spc="-1" strike="noStrike">
              <a:latin typeface="Arial"/>
            </a:endParaRPr>
          </a:p>
        </p:txBody>
      </p:sp>
      <p:sp>
        <p:nvSpPr>
          <p:cNvPr id="567"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buNone/>
              <a:tabLst>
                <a:tab algn="l" pos="0"/>
              </a:tabLst>
            </a:pPr>
            <a:r>
              <a:rPr b="0" lang="en-US" sz="2200" spc="-1" strike="noStrike">
                <a:solidFill>
                  <a:srgbClr val="ffffff"/>
                </a:solidFill>
                <a:latin typeface="Century Gothic"/>
                <a:ea typeface="DejaVu Sans"/>
              </a:rPr>
              <a:t>Working with multiple arguments is possible but tedious.  Here is an example without any special considerations.  We will learn a better way later.</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pic>
        <p:nvPicPr>
          <p:cNvPr id="568" name="Picture 3" descr=""/>
          <p:cNvPicPr/>
          <p:nvPr/>
        </p:nvPicPr>
        <p:blipFill>
          <a:blip r:embed="rId1"/>
          <a:stretch/>
        </p:blipFill>
        <p:spPr>
          <a:xfrm>
            <a:off x="3797280" y="3324960"/>
            <a:ext cx="4595040" cy="276624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Filter()</a:t>
            </a:r>
            <a:endParaRPr b="0" lang="en-US" sz="4000" spc="-1" strike="noStrike">
              <a:latin typeface="Arial"/>
            </a:endParaRPr>
          </a:p>
        </p:txBody>
      </p:sp>
      <p:sp>
        <p:nvSpPr>
          <p:cNvPr id="570" name="Content Placeholder 2"/>
          <p:cNvSpPr/>
          <p:nvPr/>
        </p:nvSpPr>
        <p:spPr>
          <a:xfrm>
            <a:off x="685800" y="2194560"/>
            <a:ext cx="53316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Method that will extract values that meet criteria from an iterable.     </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 resulting list returned from this   will return an iterator that contains   the values that returned true.  </a:t>
            </a:r>
            <a:endParaRPr b="0" lang="en-US" sz="2200" spc="-1" strike="noStrike">
              <a:latin typeface="Arial"/>
            </a:endParaRPr>
          </a:p>
        </p:txBody>
      </p:sp>
      <p:sp>
        <p:nvSpPr>
          <p:cNvPr id="571" name="Content Placeholder 3"/>
          <p:cNvSpPr/>
          <p:nvPr/>
        </p:nvSpPr>
        <p:spPr>
          <a:xfrm>
            <a:off x="6172200" y="2194560"/>
            <a:ext cx="5331600" cy="4021560"/>
          </a:xfrm>
          <a:prstGeom prst="rect">
            <a:avLst/>
          </a:prstGeom>
          <a:noFill/>
          <a:ln w="0">
            <a:noFill/>
          </a:ln>
        </p:spPr>
        <p:style>
          <a:lnRef idx="0"/>
          <a:fillRef idx="0"/>
          <a:effectRef idx="0"/>
          <a:fontRef idx="minor"/>
        </p:style>
      </p:sp>
      <p:pic>
        <p:nvPicPr>
          <p:cNvPr id="572" name="Picture 4" descr=""/>
          <p:cNvPicPr/>
          <p:nvPr/>
        </p:nvPicPr>
        <p:blipFill>
          <a:blip r:embed="rId1"/>
          <a:stretch/>
        </p:blipFill>
        <p:spPr>
          <a:xfrm>
            <a:off x="6121440" y="2194560"/>
            <a:ext cx="5382360" cy="2486520"/>
          </a:xfrm>
          <a:prstGeom prst="rect">
            <a:avLst/>
          </a:prstGeom>
          <a:ln w="0">
            <a:noFill/>
          </a:ln>
        </p:spPr>
      </p:pic>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Reduce()</a:t>
            </a:r>
            <a:endParaRPr b="0" lang="en-US" sz="4000" spc="-1" strike="noStrike">
              <a:latin typeface="Arial"/>
            </a:endParaRPr>
          </a:p>
        </p:txBody>
      </p:sp>
      <p:sp>
        <p:nvSpPr>
          <p:cNvPr id="57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rmAutofit/>
          </a:bodyPr>
          <a:p>
            <a:pPr>
              <a:lnSpc>
                <a:spcPct val="90000"/>
              </a:lnSpc>
              <a:spcBef>
                <a:spcPts val="1001"/>
              </a:spcBef>
              <a:buNone/>
              <a:tabLst>
                <a:tab algn="l" pos="0"/>
              </a:tabLst>
            </a:pPr>
            <a:r>
              <a:rPr b="0" lang="en-US" sz="2200" spc="-1" strike="noStrike">
                <a:solidFill>
                  <a:srgbClr val="ffffff"/>
                </a:solidFill>
                <a:latin typeface="Century Gothic"/>
                <a:ea typeface="DejaVu Sans"/>
              </a:rPr>
              <a:t>Method that will perform cumulative tasks on an iterable. Where map() applies individually to each item passed into the iterable, reduce() will:</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During the first step it will take the first two elements and apply it to the function.</a:t>
            </a:r>
            <a:endParaRPr b="0" lang="en-US" sz="2000" spc="-1" strike="noStrike">
              <a:latin typeface="Arial"/>
            </a:endParaRPr>
          </a:p>
          <a:p>
            <a:pPr>
              <a:lnSpc>
                <a:spcPct val="100000"/>
              </a:lnSpc>
              <a:buNone/>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For the second iteration it will take the results of the first call and the third item in the iterable and call the function.</a:t>
            </a:r>
            <a:endParaRPr b="0" lang="en-US" sz="2000" spc="-1" strike="noStrike">
              <a:latin typeface="Arial"/>
            </a:endParaRPr>
          </a:p>
          <a:p>
            <a:pPr marL="457200">
              <a:lnSpc>
                <a:spcPct val="90000"/>
              </a:lnSpc>
              <a:spcBef>
                <a:spcPts val="499"/>
              </a:spcBef>
              <a:buNone/>
              <a:tabLst>
                <a:tab algn="l" pos="0"/>
              </a:tabLst>
            </a:pPr>
            <a:endParaRPr b="0" lang="en-US" sz="2000" spc="-1" strike="noStrike">
              <a:latin typeface="Arial"/>
            </a:endParaRPr>
          </a:p>
          <a:p>
            <a:pPr lvl="1" marL="685800" indent="-227160">
              <a:lnSpc>
                <a:spcPct val="90000"/>
              </a:lnSpc>
              <a:spcBef>
                <a:spcPts val="499"/>
              </a:spcBef>
              <a:buClr>
                <a:srgbClr val="ffffff"/>
              </a:buClr>
              <a:buFont typeface="Arial"/>
              <a:buChar char="•"/>
              <a:tabLst>
                <a:tab algn="l" pos="0"/>
              </a:tabLst>
            </a:pPr>
            <a:r>
              <a:rPr b="0" lang="en-US" sz="2000" spc="-1" strike="noStrike">
                <a:solidFill>
                  <a:srgbClr val="ffffff"/>
                </a:solidFill>
                <a:latin typeface="Century Gothic"/>
                <a:ea typeface="DejaVu Sans"/>
              </a:rPr>
              <a:t>The process continues until there are no more items and the final result is returned.</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Agenda</a:t>
            </a:r>
            <a:endParaRPr b="0" lang="en-US" sz="4000" spc="-1" strike="noStrike">
              <a:latin typeface="Arial"/>
            </a:endParaRPr>
          </a:p>
        </p:txBody>
      </p:sp>
      <p:sp>
        <p:nvSpPr>
          <p:cNvPr id="341" name="Content Placeholder 2"/>
          <p:cNvSpPr/>
          <p:nvPr/>
        </p:nvSpPr>
        <p:spPr>
          <a:xfrm>
            <a:off x="685800" y="2194560"/>
            <a:ext cx="5331600" cy="4021560"/>
          </a:xfrm>
          <a:prstGeom prst="rect">
            <a:avLst/>
          </a:prstGeom>
          <a:noFill/>
          <a:ln w="0">
            <a:noFill/>
          </a:ln>
        </p:spPr>
        <p:style>
          <a:lnRef idx="0"/>
          <a:fillRef idx="0"/>
          <a:effectRef idx="0"/>
          <a:fontRef idx="minor"/>
        </p:style>
        <p:txBody>
          <a:bodyPr lIns="90000" rIns="90000" tIns="45000" bIns="45000" anchor="t">
            <a:normAutofit/>
          </a:bodyPr>
          <a:p>
            <a:pPr algn="ctr">
              <a:lnSpc>
                <a:spcPct val="90000"/>
              </a:lnSpc>
              <a:spcBef>
                <a:spcPts val="1001"/>
              </a:spcBef>
              <a:buNone/>
              <a:tabLst>
                <a:tab algn="l" pos="0"/>
              </a:tabLst>
            </a:pPr>
            <a:r>
              <a:rPr b="1" lang="en-US" sz="2200" spc="-1" strike="noStrike">
                <a:solidFill>
                  <a:srgbClr val="ffffff"/>
                </a:solidFill>
                <a:latin typeface="Century Gothic"/>
                <a:ea typeface="DejaVu Sans"/>
              </a:rPr>
              <a:t>Morning Session  - Basics </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Getting started</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Data types and Control structures </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Functions and decorators</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 </a:t>
            </a:r>
            <a:r>
              <a:rPr b="0" lang="en-US" sz="2200" spc="-1" strike="noStrike">
                <a:solidFill>
                  <a:srgbClr val="ffffff"/>
                </a:solidFill>
                <a:latin typeface="Century Gothic"/>
                <a:ea typeface="DejaVu Sans"/>
              </a:rPr>
              <a:t>Useful Python functions </a:t>
            </a:r>
            <a:endParaRPr b="0" lang="en-US" sz="2200" spc="-1" strike="noStrike">
              <a:latin typeface="Arial"/>
            </a:endParaRPr>
          </a:p>
        </p:txBody>
      </p:sp>
      <p:sp>
        <p:nvSpPr>
          <p:cNvPr id="342" name="Content Placeholder 3"/>
          <p:cNvSpPr/>
          <p:nvPr/>
        </p:nvSpPr>
        <p:spPr>
          <a:xfrm>
            <a:off x="6172200" y="2194560"/>
            <a:ext cx="5331600" cy="4021560"/>
          </a:xfrm>
          <a:prstGeom prst="rect">
            <a:avLst/>
          </a:prstGeom>
          <a:noFill/>
          <a:ln w="0">
            <a:noFill/>
          </a:ln>
        </p:spPr>
        <p:style>
          <a:lnRef idx="0"/>
          <a:fillRef idx="0"/>
          <a:effectRef idx="0"/>
          <a:fontRef idx="minor"/>
        </p:style>
        <p:txBody>
          <a:bodyPr lIns="90000" rIns="90000" tIns="45000" bIns="45000" anchor="t">
            <a:normAutofit/>
          </a:bodyPr>
          <a:p>
            <a:pPr algn="ctr">
              <a:lnSpc>
                <a:spcPct val="90000"/>
              </a:lnSpc>
              <a:spcBef>
                <a:spcPts val="1001"/>
              </a:spcBef>
              <a:buNone/>
              <a:tabLst>
                <a:tab algn="l" pos="0"/>
              </a:tabLst>
            </a:pPr>
            <a:r>
              <a:rPr b="1" lang="en-US" sz="2200" spc="-1" strike="noStrike">
                <a:solidFill>
                  <a:srgbClr val="ffffff"/>
                </a:solidFill>
                <a:latin typeface="Century Gothic"/>
                <a:ea typeface="DejaVu Sans"/>
              </a:rPr>
              <a:t>Afternoon Session</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from the  command line</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with data files</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Working with the internet</a:t>
            </a:r>
            <a:endParaRPr b="0" lang="en-US" sz="2200" spc="-1" strike="noStrike">
              <a:latin typeface="Arial"/>
            </a:endParaRPr>
          </a:p>
          <a:p>
            <a:pPr marL="228600" indent="-227160">
              <a:lnSpc>
                <a:spcPct val="90000"/>
              </a:lnSpc>
              <a:spcBef>
                <a:spcPts val="1001"/>
              </a:spcBef>
              <a:buClr>
                <a:srgbClr val="ffffff"/>
              </a:buClr>
              <a:buFont typeface="Arial"/>
              <a:buChar char="•"/>
              <a:tabLst>
                <a:tab algn="l" pos="0"/>
              </a:tabLst>
            </a:pPr>
            <a:r>
              <a:rPr b="0" lang="en-US" sz="2200" spc="-1" strike="noStrike">
                <a:solidFill>
                  <a:srgbClr val="ffffff"/>
                </a:solidFill>
                <a:latin typeface="Century Gothic"/>
                <a:ea typeface="DejaVu Sans"/>
              </a:rPr>
              <a:t>More</a:t>
            </a:r>
            <a:endParaRPr b="0" lang="en-US" sz="2200" spc="-1" strike="noStrike">
              <a:latin typeface="Arial"/>
            </a:endParaRPr>
          </a:p>
          <a:p>
            <a:pPr>
              <a:lnSpc>
                <a:spcPct val="90000"/>
              </a:lnSpc>
              <a:spcBef>
                <a:spcPts val="1001"/>
              </a:spcBef>
              <a:buNone/>
              <a:tabLst>
                <a:tab algn="l" pos="0"/>
              </a:tabLst>
            </a:pPr>
            <a:endParaRPr b="0" lang="en-US" sz="2200" spc="-1" strike="noStrike">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Map example</a:t>
            </a:r>
            <a:endParaRPr b="0" lang="en-US" sz="4000" spc="-1" strike="noStrike">
              <a:latin typeface="Arial"/>
            </a:endParaRPr>
          </a:p>
        </p:txBody>
      </p:sp>
      <p:sp>
        <p:nvSpPr>
          <p:cNvPr id="576" name="Content Placeholder 2"/>
          <p:cNvSpPr/>
          <p:nvPr/>
        </p:nvSpPr>
        <p:spPr>
          <a:xfrm>
            <a:off x="685800" y="2194560"/>
            <a:ext cx="10818000" cy="4021560"/>
          </a:xfrm>
          <a:prstGeom prst="rect">
            <a:avLst/>
          </a:prstGeom>
          <a:noFill/>
          <a:ln w="0">
            <a:noFill/>
          </a:ln>
        </p:spPr>
        <p:style>
          <a:lnRef idx="0"/>
          <a:fillRef idx="0"/>
          <a:effectRef idx="0"/>
          <a:fontRef idx="minor"/>
        </p:style>
      </p:sp>
      <p:pic>
        <p:nvPicPr>
          <p:cNvPr id="577" name="Picture 3" descr=""/>
          <p:cNvPicPr/>
          <p:nvPr/>
        </p:nvPicPr>
        <p:blipFill>
          <a:blip r:embed="rId1"/>
          <a:stretch/>
        </p:blipFill>
        <p:spPr>
          <a:xfrm>
            <a:off x="3524400" y="2851200"/>
            <a:ext cx="5141160" cy="1153080"/>
          </a:xfrm>
          <a:prstGeom prst="rect">
            <a:avLst/>
          </a:prstGeom>
          <a:ln w="0">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578" name="Picture 18" descr=""/>
          <p:cNvPicPr/>
          <p:nvPr/>
        </p:nvPicPr>
        <p:blipFill>
          <a:blip r:embed="rId1"/>
          <a:stretch/>
        </p:blipFill>
        <p:spPr>
          <a:xfrm>
            <a:off x="0" y="0"/>
            <a:ext cx="12189600" cy="1438920"/>
          </a:xfrm>
          <a:prstGeom prst="rect">
            <a:avLst/>
          </a:prstGeom>
          <a:ln w="0">
            <a:noFill/>
          </a:ln>
        </p:spPr>
      </p:pic>
      <p:sp>
        <p:nvSpPr>
          <p:cNvPr id="579"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580"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5</a:t>
            </a:r>
            <a:endParaRPr b="0" lang="en-US" sz="4000" spc="-1" strike="noStrike">
              <a:latin typeface="Arial"/>
            </a:endParaRPr>
          </a:p>
        </p:txBody>
      </p:sp>
      <p:sp>
        <p:nvSpPr>
          <p:cNvPr id="581"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582"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Lambdas and List</a:t>
            </a:r>
            <a:endParaRPr b="0" lang="en-US" sz="4000" spc="-1" strike="noStrike">
              <a:latin typeface="Arial"/>
            </a:endParaRPr>
          </a:p>
          <a:p>
            <a:pPr>
              <a:lnSpc>
                <a:spcPct val="90000"/>
              </a:lnSpc>
              <a:spcBef>
                <a:spcPts val="1001"/>
              </a:spcBef>
              <a:buNone/>
              <a:tabLst>
                <a:tab algn="l" pos="0"/>
              </a:tabLst>
            </a:pPr>
            <a:r>
              <a:rPr b="0" lang="en-US" sz="4000" spc="-1" strike="noStrike">
                <a:solidFill>
                  <a:srgbClr val="ffffff"/>
                </a:solidFill>
                <a:latin typeface="Century Gothic"/>
                <a:ea typeface="DejaVu Sans"/>
              </a:rPr>
              <a:t>Comprehensions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Lambdas</a:t>
            </a:r>
            <a:endParaRPr b="0" lang="en-US" sz="4000" spc="-1" strike="noStrike">
              <a:latin typeface="Arial"/>
            </a:endParaRPr>
          </a:p>
        </p:txBody>
      </p:sp>
      <p:sp>
        <p:nvSpPr>
          <p:cNvPr id="584"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Lambdas are small anonymous functions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These a anonymous functions are defined by the </a:t>
            </a:r>
            <a:r>
              <a:rPr b="0" i="1" lang="en-US" sz="2200" spc="-1" strike="noStrike">
                <a:solidFill>
                  <a:srgbClr val="ffffff"/>
                </a:solidFill>
                <a:latin typeface="Century Gothic"/>
                <a:ea typeface="DejaVu Sans"/>
              </a:rPr>
              <a:t>*variables*</a:t>
            </a:r>
            <a:r>
              <a:rPr b="0" lang="en-US" sz="2200" spc="-1" strike="noStrike">
                <a:solidFill>
                  <a:srgbClr val="ffffff"/>
                </a:solidFill>
                <a:latin typeface="Century Gothic"/>
                <a:ea typeface="DejaVu Sans"/>
              </a:rPr>
              <a:t> they require and the </a:t>
            </a:r>
            <a:r>
              <a:rPr b="0" i="1" lang="en-US" sz="2200" spc="-1" strike="noStrike">
                <a:solidFill>
                  <a:srgbClr val="ffffff"/>
                </a:solidFill>
                <a:latin typeface="Century Gothic"/>
                <a:ea typeface="DejaVu Sans"/>
              </a:rPr>
              <a:t>*expression*</a:t>
            </a:r>
            <a:r>
              <a:rPr b="0" lang="en-US" sz="2200" spc="-1" strike="noStrike">
                <a:solidFill>
                  <a:srgbClr val="ffffff"/>
                </a:solidFill>
                <a:latin typeface="Century Gothic"/>
                <a:ea typeface="DejaVu Sans"/>
              </a:rPr>
              <a:t> that represents the function. </a:t>
            </a: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a:p>
            <a:pPr>
              <a:lnSpc>
                <a:spcPct val="90000"/>
              </a:lnSpc>
              <a:spcBef>
                <a:spcPts val="1001"/>
              </a:spcBef>
              <a:buNone/>
            </a:pPr>
            <a:endParaRPr b="0" lang="en-US" sz="2200" spc="-1" strike="noStrike">
              <a:latin typeface="Arial"/>
            </a:endParaRPr>
          </a:p>
        </p:txBody>
      </p:sp>
      <p:sp>
        <p:nvSpPr>
          <p:cNvPr id="585" name="Rectangle 4"/>
          <p:cNvSpPr/>
          <p:nvPr/>
        </p:nvSpPr>
        <p:spPr>
          <a:xfrm>
            <a:off x="7201080" y="4206600"/>
            <a:ext cx="447408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4d4d4"/>
                </a:solidFill>
                <a:latin typeface="Menlo"/>
                <a:ea typeface="DejaVu Sans"/>
              </a:rPr>
              <a:t>l = </a:t>
            </a:r>
            <a:r>
              <a:rPr b="0" lang="en-US" sz="1800" spc="-1" strike="noStrike">
                <a:solidFill>
                  <a:srgbClr val="569cd6"/>
                </a:solidFill>
                <a:latin typeface="Menlo"/>
                <a:ea typeface="DejaVu Sans"/>
              </a:rPr>
              <a:t>lambda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c</a:t>
            </a:r>
            <a:r>
              <a:rPr b="0" lang="en-US" sz="1800" spc="-1" strike="noStrike">
                <a:solidFill>
                  <a:srgbClr val="d4d4d4"/>
                </a:solidFill>
                <a:latin typeface="Menlo"/>
                <a:ea typeface="DejaVu Sans"/>
              </a:rPr>
              <a:t>: a + b + c</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will print 9  </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(l(</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endParaRPr b="0" lang="en-US" sz="1800" spc="-1" strike="noStrike">
              <a:latin typeface="Arial"/>
            </a:endParaRPr>
          </a:p>
        </p:txBody>
      </p:sp>
      <p:pic>
        <p:nvPicPr>
          <p:cNvPr id="586" name="Picture 471" descr=""/>
          <p:cNvPicPr/>
          <p:nvPr/>
        </p:nvPicPr>
        <p:blipFill>
          <a:blip r:embed="rId1"/>
          <a:stretch/>
        </p:blipFill>
        <p:spPr>
          <a:xfrm>
            <a:off x="943200" y="3886200"/>
            <a:ext cx="5442120" cy="1826640"/>
          </a:xfrm>
          <a:prstGeom prst="rect">
            <a:avLst/>
          </a:prstGeom>
          <a:ln w="0">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childTnLst>
                  <p:par>
                    <p:cTn id="19" fill="hold">
                      <p:stCondLst>
                        <p:cond delay="indefinite"/>
                      </p:stCondLst>
                      <p:childTnLst>
                        <p:par>
                          <p:cTn id="20" fill="hold">
                            <p:stCondLst>
                              <p:cond delay="0"/>
                            </p:stCondLst>
                            <p:childTnLst>
                              <p:par>
                                <p:cTn id="21" nodeType="clickEffect" fill="hold" presetClass="entr" presetID="1">
                                  <p:stCondLst>
                                    <p:cond delay="0"/>
                                  </p:stCondLst>
                                  <p:childTnLst>
                                    <p:set>
                                      <p:cBhvr>
                                        <p:cTn id="22"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Title 1"/>
          <p:cNvSpPr/>
          <p:nvPr/>
        </p:nvSpPr>
        <p:spPr>
          <a:xfrm>
            <a:off x="2895480" y="764280"/>
            <a:ext cx="8607960" cy="1290600"/>
          </a:xfrm>
          <a:prstGeom prst="rect">
            <a:avLst/>
          </a:prstGeom>
          <a:noFill/>
          <a:ln w="0">
            <a:noFill/>
          </a:ln>
        </p:spPr>
        <p:style>
          <a:lnRef idx="0"/>
          <a:fillRef idx="0"/>
          <a:effectRef idx="0"/>
          <a:fontRef idx="minor"/>
        </p:style>
      </p:sp>
      <p:sp>
        <p:nvSpPr>
          <p:cNvPr id="588" name="Rectangle 4"/>
          <p:cNvSpPr/>
          <p:nvPr/>
        </p:nvSpPr>
        <p:spPr>
          <a:xfrm>
            <a:off x="685800" y="1569240"/>
            <a:ext cx="10818000" cy="50274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square</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n ** </a:t>
            </a:r>
            <a:r>
              <a:rPr b="0" lang="en-US" sz="1800" spc="-1" strike="noStrike">
                <a:solidFill>
                  <a:srgbClr val="b5cea8"/>
                </a:solidFill>
                <a:latin typeface="Menlo"/>
                <a:ea typeface="DejaVu Sans"/>
              </a:rPr>
              <a:t>2</a:t>
            </a:r>
            <a:endParaRPr b="0" lang="en-US" sz="1800" spc="-1" strike="noStrike">
              <a:latin typeface="Arial"/>
            </a:endParaRPr>
          </a:p>
          <a:p>
            <a:pPr>
              <a:lnSpc>
                <a:spcPct val="100000"/>
              </a:lnSpc>
              <a:buNone/>
            </a:pPr>
            <a:br>
              <a:rPr sz="1800"/>
            </a:br>
            <a:br>
              <a:rPr sz="1800"/>
            </a:br>
            <a:r>
              <a:rPr b="0" lang="en-US" sz="1800" spc="-1" strike="noStrike">
                <a:solidFill>
                  <a:srgbClr val="d4d4d4"/>
                </a:solidFill>
                <a:latin typeface="Menlo"/>
                <a:ea typeface="DejaVu Sans"/>
              </a:rPr>
              <a:t>numbers = [</a:t>
            </a:r>
            <a:r>
              <a:rPr b="0" lang="en-US" sz="1800" spc="-1" strike="noStrike">
                <a:solidFill>
                  <a:srgbClr val="b5cea8"/>
                </a:solidFill>
                <a:latin typeface="Menlo"/>
                <a:ea typeface="DejaVu Sans"/>
              </a:rPr>
              <a:t>1</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7</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8</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9</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procedural code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squares = []</a:t>
            </a:r>
            <a:endParaRPr b="0" lang="en-US" sz="1800" spc="-1" strike="noStrike">
              <a:latin typeface="Arial"/>
            </a:endParaRPr>
          </a:p>
          <a:p>
            <a:pPr>
              <a:lnSpc>
                <a:spcPct val="100000"/>
              </a:lnSpc>
              <a:buNone/>
            </a:pP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squares.append(square(n))</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using map</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squares = </a:t>
            </a:r>
            <a:r>
              <a:rPr b="0" lang="en-US" sz="1800" spc="-1" strike="noStrike">
                <a:solidFill>
                  <a:srgbClr val="4ec9b0"/>
                </a:solidFill>
                <a:latin typeface="Menlo"/>
                <a:ea typeface="DejaVu Sans"/>
              </a:rPr>
              <a:t>list</a:t>
            </a:r>
            <a:r>
              <a:rPr b="0" lang="en-US" sz="1800" spc="-1" strike="noStrike">
                <a:solidFill>
                  <a:srgbClr val="d4d4d4"/>
                </a:solidFill>
                <a:latin typeface="Menlo"/>
                <a:ea typeface="DejaVu Sans"/>
              </a:rPr>
              <a:t>(</a:t>
            </a:r>
            <a:r>
              <a:rPr b="0" lang="en-US" sz="1800" spc="-1" strike="noStrike">
                <a:solidFill>
                  <a:srgbClr val="dcdcaa"/>
                </a:solidFill>
                <a:latin typeface="Menlo"/>
                <a:ea typeface="DejaVu Sans"/>
              </a:rPr>
              <a:t>map</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lambda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x</a:t>
            </a:r>
            <a:r>
              <a:rPr b="0" lang="en-US" sz="1800" spc="-1" strike="noStrike">
                <a:solidFill>
                  <a:srgbClr val="d4d4d4"/>
                </a:solidFill>
                <a:latin typeface="Menlo"/>
                <a:ea typeface="DejaVu Sans"/>
              </a:rPr>
              <a:t>: square(x), numbers))</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list comprehension</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squares = [square(n)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a:t>
            </a:r>
            <a:endParaRPr b="0" lang="en-US" sz="1800" spc="-1" strike="noStrike">
              <a:latin typeface="Arial"/>
            </a:endParaRPr>
          </a:p>
          <a:p>
            <a:pPr>
              <a:lnSpc>
                <a:spcPct val="100000"/>
              </a:lnSpc>
              <a:buNone/>
            </a:pPr>
            <a:r>
              <a:rPr b="0" lang="en-US" sz="1800" spc="-1" strike="noStrike">
                <a:solidFill>
                  <a:srgbClr val="ffffff"/>
                </a:solidFill>
                <a:latin typeface="Century Gothic"/>
                <a:ea typeface="DejaVu Sans"/>
              </a:rPr>
              <a:t>squares = [n**2 for n in numbers]</a:t>
            </a:r>
            <a:endParaRPr b="0" lang="en-US" sz="1800" spc="-1" strike="noStrike">
              <a:latin typeface="Arial"/>
            </a:endParaRPr>
          </a:p>
          <a:p>
            <a:pPr>
              <a:lnSpc>
                <a:spcPct val="100000"/>
              </a:lnSpc>
              <a:buNone/>
            </a:pP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childTnLst>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588">
                                            <p:txEl>
                                              <p:pRg st="11" end="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List Comprehension</a:t>
            </a:r>
            <a:br>
              <a:rPr sz="1800"/>
            </a:br>
            <a:r>
              <a:rPr b="0" lang="en-US" sz="4000" spc="-1" strike="noStrike" cap="all">
                <a:solidFill>
                  <a:srgbClr val="ffffff"/>
                </a:solidFill>
                <a:latin typeface="Century Gothic"/>
                <a:ea typeface="DejaVu Sans"/>
              </a:rPr>
              <a:t>for a sublist </a:t>
            </a:r>
            <a:endParaRPr b="0" lang="en-US" sz="4000" spc="-1" strike="noStrike">
              <a:latin typeface="Arial"/>
            </a:endParaRPr>
          </a:p>
        </p:txBody>
      </p:sp>
      <p:sp>
        <p:nvSpPr>
          <p:cNvPr id="590" name="Rectangle 4"/>
          <p:cNvSpPr/>
          <p:nvPr/>
        </p:nvSpPr>
        <p:spPr>
          <a:xfrm>
            <a:off x="1924200" y="3166560"/>
            <a:ext cx="8341560" cy="11869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4d4d4"/>
                </a:solidFill>
                <a:latin typeface="Menlo"/>
                <a:ea typeface="DejaVu Sans"/>
              </a:rPr>
              <a:t>numbers = [</a:t>
            </a:r>
            <a:r>
              <a:rPr b="0" lang="en-US" sz="1800" spc="-1" strike="noStrike">
                <a:solidFill>
                  <a:srgbClr val="b5cea8"/>
                </a:solidFill>
                <a:latin typeface="Menlo"/>
                <a:ea typeface="DejaVu Sans"/>
              </a:rPr>
              <a:t>1</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3</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7</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8</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9</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10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even_squares = [square(n)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n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numbers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while print [4, 16, 36, 64, 100]</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(even_squares)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Title 1"/>
          <p:cNvSpPr/>
          <p:nvPr/>
        </p:nvSpPr>
        <p:spPr>
          <a:xfrm>
            <a:off x="2895480" y="764280"/>
            <a:ext cx="8607960" cy="1290600"/>
          </a:xfrm>
          <a:prstGeom prst="rect">
            <a:avLst/>
          </a:prstGeom>
          <a:noFill/>
          <a:ln w="0">
            <a:noFill/>
          </a:ln>
        </p:spPr>
        <p:style>
          <a:lnRef idx="0"/>
          <a:fillRef idx="0"/>
          <a:effectRef idx="0"/>
          <a:fontRef idx="minor"/>
        </p:style>
      </p:sp>
      <p:graphicFrame>
        <p:nvGraphicFramePr>
          <p:cNvPr id="592" name="Content Placeholder 3"/>
          <p:cNvGraphicFramePr/>
          <p:nvPr/>
        </p:nvGraphicFramePr>
        <p:xfrm>
          <a:off x="1476360" y="2813400"/>
          <a:ext cx="9238680" cy="0"/>
        </p:xfrm>
        <a:graphic>
          <a:graphicData uri="http://schemas.openxmlformats.org/drawingml/2006/table">
            <a:tbl>
              <a:tblPr/>
              <a:tblGrid>
                <a:gridCol w="2171520"/>
                <a:gridCol w="7067520"/>
              </a:tblGrid>
              <a:tr h="0">
                <a:tc>
                  <a:txBody>
                    <a:bodyPr lIns="95040" rIns="95040" anchor="t">
                      <a:noAutofit/>
                    </a:bodyPr>
                    <a:p>
                      <a:pPr>
                        <a:lnSpc>
                          <a:spcPct val="100000"/>
                        </a:lnSpc>
                        <a:buNone/>
                      </a:pPr>
                      <a:r>
                        <a:rPr b="0" lang="en-US" sz="1800" spc="-1" strike="noStrike">
                          <a:solidFill>
                            <a:srgbClr val="ffffff"/>
                          </a:solidFill>
                          <a:latin typeface="Century Gothic"/>
                          <a:ea typeface="DejaVu Sans"/>
                        </a:rPr>
                        <a:t>portion</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purpose</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even_squares</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the variable that will hold the results of the list comprehension</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marks the beginning of the list comprehension</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square(n)</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the expression to perform on the list</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for n in numbers</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for variable in originating list</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if n % 2 == 0</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An optional predicate to sort the list</a:t>
                      </a:r>
                      <a:endParaRPr b="0" lang="en-US" sz="1800" spc="-1" strike="noStrike">
                        <a:latin typeface="Arial"/>
                      </a:endParaRPr>
                    </a:p>
                  </a:txBody>
                  <a:tcPr anchor="t" marL="95040" marR="95040">
                    <a:lnL>
                      <a:noFill/>
                    </a:lnL>
                    <a:lnR>
                      <a:noFill/>
                    </a:lnR>
                    <a:lnT>
                      <a:noFill/>
                    </a:lnT>
                    <a:lnB>
                      <a:noFill/>
                    </a:lnB>
                    <a:noFill/>
                  </a:tcPr>
                </a:tc>
              </a:tr>
              <a:tr h="0">
                <a:tc>
                  <a:txBody>
                    <a:bodyPr lIns="95040" rIns="95040" anchor="t">
                      <a:noAutofit/>
                    </a:bodyPr>
                    <a:p>
                      <a:pPr>
                        <a:lnSpc>
                          <a:spcPct val="100000"/>
                        </a:lnSpc>
                        <a:buNone/>
                      </a:pPr>
                      <a:r>
                        <a:rPr b="0" lang="en-US" sz="1800" spc="-1" strike="noStrike">
                          <a:solidFill>
                            <a:srgbClr val="ffffff"/>
                          </a:solidFill>
                          <a:latin typeface="Century Gothic"/>
                          <a:ea typeface="DejaVu Sans"/>
                        </a:rPr>
                        <a:t>]</a:t>
                      </a:r>
                      <a:endParaRPr b="0" lang="en-US" sz="1800" spc="-1" strike="noStrike">
                        <a:latin typeface="Arial"/>
                      </a:endParaRPr>
                    </a:p>
                  </a:txBody>
                  <a:tcPr anchor="t" marL="95040" marR="95040">
                    <a:lnL>
                      <a:noFill/>
                    </a:lnL>
                    <a:lnR>
                      <a:noFill/>
                    </a:lnR>
                    <a:lnT>
                      <a:noFill/>
                    </a:lnT>
                    <a:lnB>
                      <a:noFill/>
                    </a:lnB>
                    <a:noFill/>
                  </a:tcPr>
                </a:tc>
                <a:tc>
                  <a:txBody>
                    <a:bodyPr lIns="95040" rIns="95040" anchor="t">
                      <a:noAutofit/>
                    </a:bodyPr>
                    <a:p>
                      <a:pPr>
                        <a:lnSpc>
                          <a:spcPct val="100000"/>
                        </a:lnSpc>
                        <a:buNone/>
                      </a:pPr>
                      <a:r>
                        <a:rPr b="0" lang="en-US" sz="1800" spc="-1" strike="noStrike">
                          <a:solidFill>
                            <a:srgbClr val="ffffff"/>
                          </a:solidFill>
                          <a:latin typeface="Century Gothic"/>
                          <a:ea typeface="DejaVu Sans"/>
                        </a:rPr>
                        <a:t>marks the end of the list comprehension</a:t>
                      </a:r>
                      <a:endParaRPr b="0" lang="en-US" sz="1800" spc="-1" strike="noStrike">
                        <a:latin typeface="Arial"/>
                      </a:endParaRPr>
                    </a:p>
                  </a:txBody>
                  <a:tcPr anchor="t" marL="95040" marR="95040">
                    <a:lnL>
                      <a:noFill/>
                    </a:lnL>
                    <a:lnR>
                      <a:noFill/>
                    </a:lnR>
                    <a:lnT>
                      <a:noFill/>
                    </a:lnT>
                    <a:lnB>
                      <a:noFill/>
                    </a:lnB>
                    <a:noFill/>
                  </a:tcPr>
                </a:tc>
              </a:tr>
            </a:tbl>
          </a:graphicData>
        </a:graphic>
      </p:graphicFrame>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gradFill rotWithShape="0">
          <a:gsLst>
            <a:gs pos="0">
              <a:srgbClr val="515151"/>
            </a:gs>
            <a:gs pos="100000">
              <a:srgbClr val="2d2d2d"/>
            </a:gs>
          </a:gsLst>
          <a:lin ang="5400000"/>
        </a:gradFill>
      </p:bgPr>
    </p:bg>
    <p:spTree>
      <p:nvGrpSpPr>
        <p:cNvPr id="1" name=""/>
        <p:cNvGrpSpPr/>
        <p:nvPr/>
      </p:nvGrpSpPr>
      <p:grpSpPr>
        <a:xfrm>
          <a:off x="0" y="0"/>
          <a:ext cx="0" cy="0"/>
          <a:chOff x="0" y="0"/>
          <a:chExt cx="0" cy="0"/>
        </a:xfrm>
      </p:grpSpPr>
      <p:pic>
        <p:nvPicPr>
          <p:cNvPr id="593" name="Picture 18" descr=""/>
          <p:cNvPicPr/>
          <p:nvPr/>
        </p:nvPicPr>
        <p:blipFill>
          <a:blip r:embed="rId1"/>
          <a:stretch/>
        </p:blipFill>
        <p:spPr>
          <a:xfrm>
            <a:off x="0" y="0"/>
            <a:ext cx="12189600" cy="1438920"/>
          </a:xfrm>
          <a:prstGeom prst="rect">
            <a:avLst/>
          </a:prstGeom>
          <a:ln w="0">
            <a:noFill/>
          </a:ln>
        </p:spPr>
      </p:pic>
      <p:sp>
        <p:nvSpPr>
          <p:cNvPr id="594" name="Rectangle 20"/>
          <p:cNvSpPr/>
          <p:nvPr/>
        </p:nvSpPr>
        <p:spPr>
          <a:xfrm>
            <a:off x="0" y="0"/>
            <a:ext cx="12189600" cy="6855480"/>
          </a:xfrm>
          <a:prstGeom prst="rect">
            <a:avLst/>
          </a:prstGeom>
          <a:gradFill rotWithShape="0">
            <a:gsLst>
              <a:gs pos="0">
                <a:srgbClr val="515151"/>
              </a:gs>
              <a:gs pos="100000">
                <a:srgbClr val="2d2d2d"/>
              </a:gs>
            </a:gsLst>
            <a:lin ang="5400000"/>
          </a:gradFill>
          <a:ln w="12600">
            <a:noFill/>
          </a:ln>
        </p:spPr>
        <p:style>
          <a:lnRef idx="0"/>
          <a:fillRef idx="0"/>
          <a:effectRef idx="0"/>
          <a:fontRef idx="minor"/>
        </p:style>
      </p:sp>
      <p:sp>
        <p:nvSpPr>
          <p:cNvPr id="595" name="Title 1"/>
          <p:cNvSpPr/>
          <p:nvPr/>
        </p:nvSpPr>
        <p:spPr>
          <a:xfrm>
            <a:off x="683640" y="764280"/>
            <a:ext cx="3171240" cy="5213520"/>
          </a:xfrm>
          <a:prstGeom prst="rect">
            <a:avLst/>
          </a:prstGeom>
          <a:noFill/>
          <a:ln w="0">
            <a:noFill/>
          </a:ln>
        </p:spPr>
        <p:style>
          <a:lnRef idx="0"/>
          <a:fillRef idx="0"/>
          <a:effectRef idx="0"/>
          <a:fontRef idx="minor"/>
        </p:style>
        <p:txBody>
          <a:bodyPr lIns="90000" rIns="90000" tIns="45000" bIns="45000" anchor="ctr">
            <a:normAutofit/>
          </a:bodyPr>
          <a:p>
            <a:pPr algn="r">
              <a:lnSpc>
                <a:spcPct val="90000"/>
              </a:lnSpc>
              <a:buNone/>
            </a:pPr>
            <a:r>
              <a:rPr b="0" lang="en-US" sz="4000" spc="-1" strike="noStrike" cap="all">
                <a:solidFill>
                  <a:srgbClr val="ffffff"/>
                </a:solidFill>
                <a:latin typeface="Century Gothic"/>
                <a:ea typeface="DejaVu Sans"/>
              </a:rPr>
              <a:t>Module 6</a:t>
            </a:r>
            <a:endParaRPr b="0" lang="en-US" sz="4000" spc="-1" strike="noStrike">
              <a:latin typeface="Arial"/>
            </a:endParaRPr>
          </a:p>
        </p:txBody>
      </p:sp>
      <p:sp>
        <p:nvSpPr>
          <p:cNvPr id="596" name="Straight Connector 22"/>
          <p:cNvSpPr/>
          <p:nvPr/>
        </p:nvSpPr>
        <p:spPr>
          <a:xfrm>
            <a:off x="4127040" y="1923480"/>
            <a:ext cx="360" cy="3017520"/>
          </a:xfrm>
          <a:prstGeom prst="line">
            <a:avLst/>
          </a:prstGeom>
          <a:ln w="19080">
            <a:solidFill>
              <a:srgbClr val="df2e28"/>
            </a:solidFill>
            <a:round/>
          </a:ln>
        </p:spPr>
        <p:style>
          <a:lnRef idx="0"/>
          <a:fillRef idx="0"/>
          <a:effectRef idx="0"/>
          <a:fontRef idx="minor"/>
        </p:style>
      </p:sp>
      <p:sp>
        <p:nvSpPr>
          <p:cNvPr id="597" name="Text Placeholder 2"/>
          <p:cNvSpPr/>
          <p:nvPr/>
        </p:nvSpPr>
        <p:spPr>
          <a:xfrm>
            <a:off x="4370040" y="764280"/>
            <a:ext cx="7084080" cy="521352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Bef>
                <a:spcPts val="1001"/>
              </a:spcBef>
              <a:buNone/>
              <a:tabLst>
                <a:tab algn="l" pos="0"/>
              </a:tabLst>
            </a:pPr>
            <a:r>
              <a:rPr b="0" lang="en-US" sz="4000" spc="-1" strike="noStrike">
                <a:solidFill>
                  <a:srgbClr val="ffffff"/>
                </a:solidFill>
                <a:latin typeface="Century Gothic"/>
                <a:ea typeface="DejaVu Sans"/>
              </a:rPr>
              <a:t>Functions and Classes</a:t>
            </a:r>
            <a:endParaRPr b="0" lang="en-US" sz="4000" spc="-1" strike="noStrike">
              <a:latin typeface="Arial"/>
            </a:endParaRPr>
          </a:p>
        </p:txBody>
      </p:sp>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Scope</a:t>
            </a:r>
            <a:endParaRPr b="0" lang="en-US" sz="4000" spc="-1" strike="noStrike">
              <a:latin typeface="Arial"/>
            </a:endParaRPr>
          </a:p>
        </p:txBody>
      </p:sp>
      <p:sp>
        <p:nvSpPr>
          <p:cNvPr id="599"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Also referred to as namespace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A container for mapping names to objects whether they are variables, functions, or classes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Four Scopes in Python</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Local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Enclosing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Global</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Built-in</a:t>
            </a:r>
            <a:endParaRPr b="0" lang="en-US" sz="20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a:p>
            <a:pPr>
              <a:lnSpc>
                <a:spcPct val="90000"/>
              </a:lnSpc>
              <a:spcBef>
                <a:spcPts val="1001"/>
              </a:spcBef>
              <a:buNone/>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itle 1"/>
          <p:cNvSpPr/>
          <p:nvPr/>
        </p:nvSpPr>
        <p:spPr>
          <a:xfrm>
            <a:off x="1024560" y="1124640"/>
            <a:ext cx="10143720" cy="2509200"/>
          </a:xfrm>
          <a:prstGeom prst="rect">
            <a:avLst/>
          </a:prstGeom>
          <a:noFill/>
          <a:ln w="0">
            <a:noFill/>
          </a:ln>
        </p:spPr>
        <p:style>
          <a:lnRef idx="0"/>
          <a:fillRef idx="0"/>
          <a:effectRef idx="0"/>
          <a:fontRef idx="minor"/>
        </p:style>
        <p:txBody>
          <a:bodyPr lIns="90000" rIns="90000" tIns="45000" bIns="45000" anchor="b">
            <a:noAutofit/>
          </a:bodyPr>
          <a:p>
            <a:pPr>
              <a:lnSpc>
                <a:spcPct val="90000"/>
              </a:lnSpc>
              <a:buNone/>
            </a:pPr>
            <a:r>
              <a:rPr b="0" lang="en-US" sz="3200" spc="-1" strike="noStrike" cap="all">
                <a:solidFill>
                  <a:srgbClr val="ffffff"/>
                </a:solidFill>
                <a:latin typeface="Century Gothic"/>
                <a:ea typeface="DejaVu Sans"/>
              </a:rPr>
              <a:t>Local scope DemoS</a:t>
            </a:r>
            <a:endParaRPr b="0" lang="en-US" sz="3200" spc="-1" strike="noStrike">
              <a:latin typeface="Arial"/>
            </a:endParaRPr>
          </a:p>
        </p:txBody>
      </p:sp>
      <p:sp>
        <p:nvSpPr>
          <p:cNvPr id="601" name="Text Placeholder 2"/>
          <p:cNvSpPr/>
          <p:nvPr/>
        </p:nvSpPr>
        <p:spPr>
          <a:xfrm>
            <a:off x="1024560" y="3648240"/>
            <a:ext cx="10142280" cy="997200"/>
          </a:xfrm>
          <a:prstGeom prst="rect">
            <a:avLst/>
          </a:prstGeom>
          <a:no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Functions</a:t>
            </a:r>
            <a:endParaRPr b="0" lang="en-US" sz="4000" spc="-1" strike="noStrike">
              <a:latin typeface="Arial"/>
            </a:endParaRPr>
          </a:p>
        </p:txBody>
      </p:sp>
      <p:sp>
        <p:nvSpPr>
          <p:cNvPr id="603" name="Content Placeholder 2"/>
          <p:cNvSpPr/>
          <p:nvPr/>
        </p:nvSpPr>
        <p:spPr>
          <a:xfrm>
            <a:off x="685800" y="2194560"/>
            <a:ext cx="10818000" cy="4021560"/>
          </a:xfrm>
          <a:prstGeom prst="rect">
            <a:avLst/>
          </a:prstGeom>
          <a:noFill/>
          <a:ln w="0">
            <a:noFill/>
          </a:ln>
        </p:spPr>
        <p:style>
          <a:lnRef idx="0"/>
          <a:fillRef idx="0"/>
          <a:effectRef idx="0"/>
          <a:fontRef idx="minor"/>
        </p:style>
        <p:txBody>
          <a:bodyPr lIns="90000" rIns="90000" tIns="45000" bIns="45000" anchor="t">
            <a:noAutofit/>
          </a:bodyPr>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Simply allow you to create small reusable sections of code</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Customizable through the use of parameters</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Have the ability to return results if desired</a:t>
            </a:r>
            <a:endParaRPr b="0" lang="en-US" sz="2200" spc="-1" strike="noStrike">
              <a:latin typeface="Arial"/>
            </a:endParaRPr>
          </a:p>
          <a:p>
            <a:pPr marL="228600" indent="-227160">
              <a:lnSpc>
                <a:spcPct val="90000"/>
              </a:lnSpc>
              <a:spcBef>
                <a:spcPts val="1001"/>
              </a:spcBef>
              <a:buClr>
                <a:srgbClr val="ffffff"/>
              </a:buClr>
              <a:buFont typeface="Arial"/>
              <a:buChar char="•"/>
            </a:pPr>
            <a:r>
              <a:rPr b="0" lang="en-US" sz="2200" spc="-1" strike="noStrike">
                <a:solidFill>
                  <a:srgbClr val="ffffff"/>
                </a:solidFill>
                <a:latin typeface="Century Gothic"/>
                <a:ea typeface="DejaVu Sans"/>
              </a:rPr>
              <a:t>Functions are defined by </a:t>
            </a:r>
            <a:endParaRPr b="0" lang="en-US" sz="22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the </a:t>
            </a:r>
            <a:r>
              <a:rPr b="0" i="1" lang="en-US" sz="2000" spc="-1" strike="noStrike">
                <a:solidFill>
                  <a:srgbClr val="ffffff"/>
                </a:solidFill>
                <a:latin typeface="Century Gothic"/>
                <a:ea typeface="DejaVu Sans"/>
              </a:rPr>
              <a:t>def</a:t>
            </a:r>
            <a:r>
              <a:rPr b="0" lang="en-US" sz="2000" spc="-1" strike="noStrike">
                <a:solidFill>
                  <a:srgbClr val="ffffff"/>
                </a:solidFill>
                <a:latin typeface="Century Gothic"/>
                <a:ea typeface="DejaVu Sans"/>
              </a:rPr>
              <a:t> keyword,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followed by the name of the function </a:t>
            </a:r>
            <a:endParaRPr b="0" lang="en-US" sz="2000" spc="-1" strike="noStrike">
              <a:latin typeface="Arial"/>
            </a:endParaRPr>
          </a:p>
          <a:p>
            <a:pPr lvl="1" marL="685800" indent="-227160">
              <a:lnSpc>
                <a:spcPct val="90000"/>
              </a:lnSpc>
              <a:spcBef>
                <a:spcPts val="499"/>
              </a:spcBef>
              <a:buClr>
                <a:srgbClr val="ffffff"/>
              </a:buClr>
              <a:buFont typeface="Arial"/>
              <a:buChar char="•"/>
            </a:pPr>
            <a:r>
              <a:rPr b="0" lang="en-US" sz="2000" spc="-1" strike="noStrike">
                <a:solidFill>
                  <a:srgbClr val="ffffff"/>
                </a:solidFill>
                <a:latin typeface="Century Gothic"/>
                <a:ea typeface="DejaVu Sans"/>
              </a:rPr>
              <a:t>some parameters and a colon.</a:t>
            </a:r>
            <a:endParaRPr b="0" lang="en-US" sz="2000" spc="-1" strike="noStrike">
              <a:latin typeface="Arial"/>
            </a:endParaRPr>
          </a:p>
          <a:p>
            <a:pPr>
              <a:lnSpc>
                <a:spcPct val="90000"/>
              </a:lnSpc>
              <a:spcBef>
                <a:spcPts val="1001"/>
              </a:spcBef>
              <a:buNone/>
            </a:pPr>
            <a:endParaRPr b="0" lang="en-US" sz="2000" spc="-1" strike="noStrike">
              <a:latin typeface="Arial"/>
            </a:endParaRPr>
          </a:p>
        </p:txBody>
      </p:sp>
      <p:pic>
        <p:nvPicPr>
          <p:cNvPr id="604" name="Picture 3" descr=""/>
          <p:cNvPicPr/>
          <p:nvPr/>
        </p:nvPicPr>
        <p:blipFill>
          <a:blip r:embed="rId1"/>
          <a:stretch/>
        </p:blipFill>
        <p:spPr>
          <a:xfrm>
            <a:off x="1523880" y="5063040"/>
            <a:ext cx="9141480" cy="115308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itle 1"/>
          <p:cNvSpPr/>
          <p:nvPr/>
        </p:nvSpPr>
        <p:spPr>
          <a:xfrm>
            <a:off x="2895480" y="764280"/>
            <a:ext cx="8607960" cy="1290600"/>
          </a:xfrm>
          <a:prstGeom prst="rect">
            <a:avLst/>
          </a:prstGeom>
          <a:noFill/>
          <a:ln w="0">
            <a:noFill/>
          </a:ln>
        </p:spPr>
        <p:style>
          <a:lnRef idx="0"/>
          <a:fillRef idx="0"/>
          <a:effectRef idx="0"/>
          <a:fontRef idx="minor"/>
        </p:style>
      </p:sp>
      <p:pic>
        <p:nvPicPr>
          <p:cNvPr id="344" name="Picture 1" descr=""/>
          <p:cNvPicPr/>
          <p:nvPr/>
        </p:nvPicPr>
        <p:blipFill>
          <a:blip r:embed="rId1"/>
          <a:stretch/>
        </p:blipFill>
        <p:spPr>
          <a:xfrm>
            <a:off x="1555560" y="1263960"/>
            <a:ext cx="9079920" cy="4329000"/>
          </a:xfrm>
          <a:prstGeom prst="rect">
            <a:avLst/>
          </a:prstGeom>
          <a:ln w="0">
            <a:noFill/>
          </a:ln>
        </p:spPr>
      </p:pic>
      <p:sp>
        <p:nvSpPr>
          <p:cNvPr id="345" name="TextBox 2"/>
          <p:cNvSpPr/>
          <p:nvPr/>
        </p:nvSpPr>
        <p:spPr>
          <a:xfrm>
            <a:off x="938880" y="441000"/>
            <a:ext cx="1031328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600" spc="-1" strike="noStrike" u="sng">
                <a:solidFill>
                  <a:srgbClr val="0000ff"/>
                </a:solidFill>
                <a:uFillTx/>
                <a:latin typeface="Arial"/>
                <a:ea typeface="DejaVu Sans"/>
                <a:hlinkClick r:id="rId2"/>
              </a:rPr>
              <a:t>https://</a:t>
            </a:r>
            <a:r>
              <a:rPr b="1" lang="en-US" sz="3600" spc="-1" strike="noStrike" u="sng">
                <a:solidFill>
                  <a:srgbClr val="0000ff"/>
                </a:solidFill>
                <a:uFillTx/>
                <a:latin typeface="Arial"/>
                <a:ea typeface="DejaVu Sans"/>
                <a:hlinkClick r:id="rId3"/>
              </a:rPr>
              <a:t>saintcon.org</a:t>
            </a:r>
            <a:r>
              <a:rPr b="1" lang="en-US" sz="3600" spc="-1" strike="noStrike" u="sng">
                <a:solidFill>
                  <a:srgbClr val="0000ff"/>
                </a:solidFill>
                <a:uFillTx/>
                <a:latin typeface="Arial"/>
                <a:ea typeface="DejaVu Sans"/>
                <a:hlinkClick r:id="rId4"/>
              </a:rPr>
              <a:t>/</a:t>
            </a:r>
            <a:r>
              <a:rPr b="1" lang="en-US" sz="3600" spc="-1" strike="noStrike" u="sng">
                <a:solidFill>
                  <a:srgbClr val="0000ff"/>
                </a:solidFill>
                <a:uFillTx/>
                <a:latin typeface="Arial"/>
                <a:ea typeface="DejaVu Sans"/>
                <a:hlinkClick r:id="rId5"/>
              </a:rPr>
              <a:t>hackerschallenge</a:t>
            </a:r>
            <a:r>
              <a:rPr b="1" lang="en-US" sz="3600" spc="-1" strike="noStrike" u="sng">
                <a:solidFill>
                  <a:srgbClr val="0000ff"/>
                </a:solidFill>
                <a:uFillTx/>
                <a:latin typeface="Arial"/>
                <a:ea typeface="DejaVu Sans"/>
                <a:hlinkClick r:id="rId6"/>
              </a:rPr>
              <a:t>/#</a:t>
            </a:r>
            <a:r>
              <a:rPr b="1" lang="en-US" sz="3600" spc="-1" strike="noStrike" u="sng">
                <a:solidFill>
                  <a:srgbClr val="0000ff"/>
                </a:solidFill>
                <a:uFillTx/>
                <a:latin typeface="Arial"/>
                <a:ea typeface="DejaVu Sans"/>
                <a:hlinkClick r:id="rId7"/>
              </a:rPr>
              <a:t>precon</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Example Function Definitions</a:t>
            </a:r>
            <a:endParaRPr b="0" lang="en-US" sz="4000" spc="-1" strike="noStrike">
              <a:latin typeface="Arial"/>
            </a:endParaRPr>
          </a:p>
        </p:txBody>
      </p:sp>
      <p:pic>
        <p:nvPicPr>
          <p:cNvPr id="606" name="Content Placeholder 3" descr=""/>
          <p:cNvPicPr/>
          <p:nvPr/>
        </p:nvPicPr>
        <p:blipFill>
          <a:blip r:embed="rId1"/>
          <a:stretch/>
        </p:blipFill>
        <p:spPr>
          <a:xfrm>
            <a:off x="673920" y="2724120"/>
            <a:ext cx="5191920" cy="140724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Functions and immutability</a:t>
            </a:r>
            <a:endParaRPr b="0" lang="en-US" sz="4000" spc="-1" strike="noStrike">
              <a:latin typeface="Arial"/>
            </a:endParaRPr>
          </a:p>
        </p:txBody>
      </p:sp>
      <p:pic>
        <p:nvPicPr>
          <p:cNvPr id="608" name="Picture 3" descr=""/>
          <p:cNvPicPr/>
          <p:nvPr/>
        </p:nvPicPr>
        <p:blipFill>
          <a:blip r:embed="rId1"/>
          <a:stretch/>
        </p:blipFill>
        <p:spPr>
          <a:xfrm>
            <a:off x="2082960" y="2169360"/>
            <a:ext cx="8024040" cy="3921840"/>
          </a:xfrm>
          <a:prstGeom prst="rect">
            <a:avLst/>
          </a:prstGeom>
          <a:ln w="0">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Title 1_2"/>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Functions and immutability</a:t>
            </a:r>
            <a:endParaRPr b="0" lang="en-US" sz="4000" spc="-1" strike="noStrike">
              <a:latin typeface="Arial"/>
            </a:endParaRPr>
          </a:p>
        </p:txBody>
      </p:sp>
      <p:pic>
        <p:nvPicPr>
          <p:cNvPr id="610" name="Picture 3_0" descr=""/>
          <p:cNvPicPr/>
          <p:nvPr/>
        </p:nvPicPr>
        <p:blipFill>
          <a:blip r:embed="rId1"/>
          <a:stretch/>
        </p:blipFill>
        <p:spPr>
          <a:xfrm>
            <a:off x="2082960" y="2169360"/>
            <a:ext cx="8024040" cy="3921840"/>
          </a:xfrm>
          <a:prstGeom prst="rect">
            <a:avLst/>
          </a:prstGeom>
          <a:ln w="0">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itle 1_3"/>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Named Parameters</a:t>
            </a:r>
            <a:endParaRPr b="0" lang="en-US" sz="4000" spc="-1" strike="noStrike">
              <a:latin typeface="Arial"/>
            </a:endParaRPr>
          </a:p>
        </p:txBody>
      </p:sp>
      <p:pic>
        <p:nvPicPr>
          <p:cNvPr id="612" name="Picture 497" descr=""/>
          <p:cNvPicPr/>
          <p:nvPr/>
        </p:nvPicPr>
        <p:blipFill>
          <a:blip r:embed="rId1"/>
          <a:stretch/>
        </p:blipFill>
        <p:spPr>
          <a:xfrm>
            <a:off x="1629000" y="2295720"/>
            <a:ext cx="8198640" cy="113112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*args</a:t>
            </a:r>
            <a:endParaRPr b="0" lang="en-US" sz="4000" spc="-1" strike="noStrike">
              <a:latin typeface="Arial"/>
            </a:endParaRPr>
          </a:p>
        </p:txBody>
      </p:sp>
      <p:sp>
        <p:nvSpPr>
          <p:cNvPr id="614" name="Rectangle 4"/>
          <p:cNvSpPr/>
          <p:nvPr/>
        </p:nvSpPr>
        <p:spPr>
          <a:xfrm>
            <a:off x="386280" y="2492280"/>
            <a:ext cx="60933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dynamic_args</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arg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args: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(arg, </a:t>
            </a:r>
            <a:r>
              <a:rPr b="0" lang="en-US" sz="1800" spc="-1" strike="noStrike">
                <a:solidFill>
                  <a:srgbClr val="9cdcfe"/>
                </a:solidFill>
                <a:latin typeface="Menlo"/>
                <a:ea typeface="DejaVu Sans"/>
              </a:rPr>
              <a:t>end</a:t>
            </a:r>
            <a:r>
              <a:rPr b="0" lang="en-US" sz="1800" spc="-1" strike="noStrike">
                <a:solidFill>
                  <a:srgbClr val="d4d4d4"/>
                </a:solidFill>
                <a:latin typeface="Menlo"/>
                <a:ea typeface="DejaVu Sans"/>
              </a:rPr>
              <a:t> = </a:t>
            </a:r>
            <a:r>
              <a:rPr b="0" lang="en-US" sz="1800" spc="-1" strike="noStrike">
                <a:solidFill>
                  <a:srgbClr val="ce9178"/>
                </a:solidFill>
                <a:latin typeface="Menlo"/>
                <a:ea typeface="DejaVu Sans"/>
              </a:rPr>
              <a:t>" "</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dynamic_args(</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This will print "Welcome To Python"</a:t>
            </a:r>
            <a:endParaRPr b="0" lang="en-US" sz="1800" spc="-1" strike="noStrike">
              <a:latin typeface="Arial"/>
            </a:endParaRPr>
          </a:p>
          <a:p>
            <a:pPr>
              <a:lnSpc>
                <a:spcPct val="100000"/>
              </a:lnSpc>
              <a:buNone/>
            </a:pPr>
            <a:br>
              <a:rPr sz="1800"/>
            </a:b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**kwargs</a:t>
            </a:r>
            <a:endParaRPr b="0" lang="en-US" sz="4000" spc="-1" strike="noStrike">
              <a:latin typeface="Arial"/>
            </a:endParaRPr>
          </a:p>
        </p:txBody>
      </p:sp>
      <p:sp>
        <p:nvSpPr>
          <p:cNvPr id="616" name="Rectangle 3"/>
          <p:cNvSpPr/>
          <p:nvPr/>
        </p:nvSpPr>
        <p:spPr>
          <a:xfrm>
            <a:off x="604080" y="2677320"/>
            <a:ext cx="9206640" cy="33814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dynamic_kwargs</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kwargs</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4ec9b0"/>
                </a:solidFill>
                <a:latin typeface="Menlo"/>
                <a:ea typeface="DejaVu Sans"/>
              </a:rPr>
              <a:t>type</a:t>
            </a:r>
            <a:r>
              <a:rPr b="0" lang="en-US" sz="1800" spc="-1" strike="noStrike">
                <a:solidFill>
                  <a:srgbClr val="d4d4d4"/>
                </a:solidFill>
                <a:latin typeface="Menlo"/>
                <a:ea typeface="DejaVu Sans"/>
              </a:rPr>
              <a:t>(kwargs))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for</a:t>
            </a:r>
            <a:r>
              <a:rPr b="0" lang="en-US" sz="1800" spc="-1" strike="noStrike">
                <a:solidFill>
                  <a:srgbClr val="d4d4d4"/>
                </a:solidFill>
                <a:latin typeface="Menlo"/>
                <a:ea typeface="DejaVu Sans"/>
              </a:rPr>
              <a:t> key, value </a:t>
            </a:r>
            <a:r>
              <a:rPr b="0" lang="en-US" sz="1800" spc="-1" strike="noStrike">
                <a:solidFill>
                  <a:srgbClr val="569cd6"/>
                </a:solidFill>
                <a:latin typeface="Menlo"/>
                <a:ea typeface="DejaVu Sans"/>
              </a:rPr>
              <a:t>in</a:t>
            </a:r>
            <a:r>
              <a:rPr b="0" lang="en-US" sz="1800" spc="-1" strike="noStrike">
                <a:solidFill>
                  <a:srgbClr val="d4d4d4"/>
                </a:solidFill>
                <a:latin typeface="Menlo"/>
                <a:ea typeface="DejaVu Sans"/>
              </a:rPr>
              <a:t> kwargs.items():</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t>
            </a:r>
            <a:r>
              <a:rPr b="0" lang="en-US" sz="1800" spc="-1" strike="noStrike">
                <a:solidFill>
                  <a:srgbClr val="569cd6"/>
                </a:solidFill>
                <a:latin typeface="Menlo"/>
                <a:ea typeface="DejaVu Sans"/>
              </a:rPr>
              <a:t>%s</a:t>
            </a:r>
            <a:r>
              <a:rPr b="0" lang="en-US" sz="1800" spc="-1" strike="noStrike">
                <a:solidFill>
                  <a:srgbClr val="ce9178"/>
                </a:solidFill>
                <a:latin typeface="Menlo"/>
                <a:ea typeface="DejaVu Sans"/>
              </a:rPr>
              <a:t> == </a:t>
            </a:r>
            <a:r>
              <a:rPr b="0" lang="en-US" sz="1800" spc="-1" strike="noStrike">
                <a:solidFill>
                  <a:srgbClr val="569cd6"/>
                </a:solidFill>
                <a:latin typeface="Menlo"/>
                <a:ea typeface="DejaVu Sans"/>
              </a:rPr>
              <a:t>%s</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 % (key, value))</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dynamic_kwargs(</a:t>
            </a:r>
            <a:r>
              <a:rPr b="0" lang="en-US" sz="1800" spc="-1" strike="noStrike">
                <a:solidFill>
                  <a:srgbClr val="9cdcfe"/>
                </a:solidFill>
                <a:latin typeface="Menlo"/>
                <a:ea typeface="DejaVu Sans"/>
              </a:rPr>
              <a:t>first</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mid</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last</a:t>
            </a:r>
            <a:r>
              <a:rPr b="0" lang="en-US" sz="1800" spc="-1" strike="noStrike">
                <a:solidFill>
                  <a:srgbClr val="d4d4d4"/>
                </a:solidFill>
                <a:latin typeface="Menlo"/>
                <a:ea typeface="DejaVu Sans"/>
              </a:rPr>
              <a:t>=</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This will print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first == Welcome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mid == To</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6a9955"/>
                </a:solidFill>
                <a:latin typeface="Menlo"/>
                <a:ea typeface="DejaVu Sans"/>
              </a:rPr>
              <a:t># last == Python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7" name="Title 1"/>
          <p:cNvSpPr/>
          <p:nvPr/>
        </p:nvSpPr>
        <p:spPr>
          <a:xfrm>
            <a:off x="2895480" y="764280"/>
            <a:ext cx="8607960" cy="1290600"/>
          </a:xfrm>
          <a:prstGeom prst="rect">
            <a:avLst/>
          </a:prstGeom>
          <a:noFill/>
          <a:ln w="0">
            <a:noFill/>
          </a:ln>
        </p:spPr>
        <p:style>
          <a:lnRef idx="0"/>
          <a:fillRef idx="0"/>
          <a:effectRef idx="0"/>
          <a:fontRef idx="minor"/>
        </p:style>
      </p:sp>
      <p:sp>
        <p:nvSpPr>
          <p:cNvPr id="618" name="Rectangle 3"/>
          <p:cNvSpPr/>
          <p:nvPr/>
        </p:nvSpPr>
        <p:spPr>
          <a:xfrm>
            <a:off x="435600" y="2374560"/>
            <a:ext cx="11220480" cy="31071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standard_function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arg1</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arg2</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arg3</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569cd6"/>
                </a:solidFill>
                <a:latin typeface="Menlo"/>
                <a:ea typeface="DejaVu Sans"/>
              </a:rPr>
              <a:t>f</a:t>
            </a:r>
            <a:r>
              <a:rPr b="0" lang="en-US" sz="1800" spc="-1" strike="noStrike">
                <a:solidFill>
                  <a:srgbClr val="ce9178"/>
                </a:solidFill>
                <a:latin typeface="Menlo"/>
                <a:ea typeface="DejaVu Sans"/>
              </a:rPr>
              <a:t>'arg1: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arg1</a:t>
            </a:r>
            <a:r>
              <a:rPr b="0" lang="en-US" sz="1800" spc="-1" strike="noStrike">
                <a:solidFill>
                  <a:srgbClr val="569cd6"/>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arg2: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arg2</a:t>
            </a:r>
            <a:r>
              <a:rPr b="0" lang="en-US" sz="1800" spc="-1" strike="noStrike">
                <a:solidFill>
                  <a:srgbClr val="569cd6"/>
                </a:solidFill>
                <a:latin typeface="Menlo"/>
                <a:ea typeface="DejaVu Sans"/>
              </a:rPr>
              <a:t>}</a:t>
            </a:r>
            <a:r>
              <a:rPr b="0" lang="en-US" sz="1800" spc="-1" strike="noStrike">
                <a:solidFill>
                  <a:srgbClr val="d7ba7d"/>
                </a:solidFill>
                <a:latin typeface="Menlo"/>
                <a:ea typeface="DejaVu Sans"/>
              </a:rPr>
              <a:t>\t</a:t>
            </a:r>
            <a:r>
              <a:rPr b="0" lang="en-US" sz="1800" spc="-1" strike="noStrike">
                <a:solidFill>
                  <a:srgbClr val="ce9178"/>
                </a:solidFill>
                <a:latin typeface="Menlo"/>
                <a:ea typeface="DejaVu Sans"/>
              </a:rPr>
              <a:t>arg3: </a:t>
            </a:r>
            <a:r>
              <a:rPr b="0" lang="en-US" sz="1800" spc="-1" strike="noStrike">
                <a:solidFill>
                  <a:srgbClr val="569cd6"/>
                </a:solidFill>
                <a:latin typeface="Menlo"/>
                <a:ea typeface="DejaVu Sans"/>
              </a:rPr>
              <a:t>{</a:t>
            </a:r>
            <a:r>
              <a:rPr b="0" lang="en-US" sz="1800" spc="-1" strike="noStrike">
                <a:solidFill>
                  <a:srgbClr val="d4d4d4"/>
                </a:solidFill>
                <a:latin typeface="Menlo"/>
                <a:ea typeface="DejaVu Sans"/>
              </a:rPr>
              <a:t>arg3</a:t>
            </a:r>
            <a:r>
              <a:rPr b="0" lang="en-US" sz="1800" spc="-1" strike="noStrike">
                <a:solidFill>
                  <a:srgbClr val="569cd6"/>
                </a:solidFill>
                <a:latin typeface="Menlo"/>
                <a:ea typeface="DejaVu Sans"/>
              </a:rPr>
              <a:t>}</a:t>
            </a:r>
            <a:r>
              <a:rPr b="0" lang="en-US" sz="1800" spc="-1" strike="noStrike">
                <a:solidFill>
                  <a:srgbClr val="ce9178"/>
                </a:solidFill>
                <a:latin typeface="Menlo"/>
                <a:ea typeface="DejaVu Sans"/>
              </a:rPr>
              <a:t>'</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tuple_args =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dictionary_args = {</a:t>
            </a:r>
            <a:r>
              <a:rPr b="0" lang="en-US" sz="1800" spc="-1" strike="noStrike">
                <a:solidFill>
                  <a:srgbClr val="ce9178"/>
                </a:solidFill>
                <a:latin typeface="Menlo"/>
                <a:ea typeface="DejaVu Sans"/>
              </a:rPr>
              <a:t>"arg1"</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'Welcome'</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"arg2"</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'To'</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"arg3"</a:t>
            </a:r>
            <a:r>
              <a:rPr b="0" lang="en-US" sz="1800" spc="-1" strike="noStrike">
                <a:solidFill>
                  <a:srgbClr val="d4d4d4"/>
                </a:solidFill>
                <a:latin typeface="Menlo"/>
                <a:ea typeface="DejaVu Sans"/>
              </a:rPr>
              <a:t>: </a:t>
            </a:r>
            <a:r>
              <a:rPr b="0" lang="en-US" sz="1800" spc="-1" strike="noStrike">
                <a:solidFill>
                  <a:srgbClr val="ce9178"/>
                </a:solidFill>
                <a:latin typeface="Menlo"/>
                <a:ea typeface="DejaVu Sans"/>
              </a:rPr>
              <a:t>'Python’</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br>
              <a:rPr sz="1800"/>
            </a:b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Will print "arg1: Welcome arg2: To    arg3: Python"</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standard_function(*tuple_args)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Will print "arg1: Welcome arg2: To    arg3: Python" </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standard_function(**dictionary_args)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Let’s revisit function immutability</a:t>
            </a:r>
            <a:endParaRPr b="0" lang="en-US" sz="4000" spc="-1" strike="noStrike">
              <a:latin typeface="Arial"/>
            </a:endParaRPr>
          </a:p>
        </p:txBody>
      </p:sp>
      <p:sp>
        <p:nvSpPr>
          <p:cNvPr id="620" name="Rectangle 4"/>
          <p:cNvSpPr/>
          <p:nvPr/>
        </p:nvSpPr>
        <p:spPr>
          <a:xfrm>
            <a:off x="1001520" y="3034440"/>
            <a:ext cx="347004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Neat Trick</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a:t>
            </a: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x = x ^ y</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 x ^ y</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x = x ^ y</a:t>
            </a: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This will print 6 5</a:t>
            </a: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(x,y)      </a:t>
            </a:r>
            <a:endParaRPr b="0" lang="en-US" sz="1800" spc="-1" strike="noStrike">
              <a:latin typeface="Arial"/>
            </a:endParaRPr>
          </a:p>
        </p:txBody>
      </p:sp>
      <p:sp>
        <p:nvSpPr>
          <p:cNvPr id="621" name="Rectangle 6"/>
          <p:cNvSpPr/>
          <p:nvPr/>
        </p:nvSpPr>
        <p:spPr>
          <a:xfrm>
            <a:off x="5997960" y="2057400"/>
            <a:ext cx="5505480" cy="393012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Sadly this will not work the way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we want it to since</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integers are immutable in Python</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swap</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b = a ^ b</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d4d4d4"/>
                </a:solidFill>
                <a:latin typeface="Menlo"/>
                <a:ea typeface="DejaVu Sans"/>
              </a:rPr>
              <a:t>a = a ^ b</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swap(x, y)</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(x, y)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Rats, x and y are still 5 and 6</a:t>
            </a:r>
            <a:endParaRPr b="0" lang="en-US" sz="1800" spc="-1" strike="noStrike">
              <a:latin typeface="Arial"/>
            </a:endParaRPr>
          </a:p>
        </p:txBody>
      </p:sp>
      <p:sp>
        <p:nvSpPr>
          <p:cNvPr id="622" name="TextBox 7"/>
          <p:cNvSpPr/>
          <p:nvPr/>
        </p:nvSpPr>
        <p:spPr>
          <a:xfrm>
            <a:off x="6426720" y="764280"/>
            <a:ext cx="4224240" cy="63838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41300" spc="-1" strike="noStrike">
                <a:solidFill>
                  <a:srgbClr val="ff0000"/>
                </a:solidFill>
                <a:latin typeface="Century Gothic"/>
                <a:ea typeface="DejaVu Sans"/>
              </a:rPr>
              <a:t>X</a:t>
            </a:r>
            <a:endParaRPr b="0" lang="en-US" sz="41300" spc="-1" strike="noStrike">
              <a:latin typeface="Arial"/>
            </a:endParaRPr>
          </a:p>
        </p:txBody>
      </p:sp>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3"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Return Values</a:t>
            </a:r>
            <a:endParaRPr b="0" lang="en-US" sz="4000" spc="-1" strike="noStrike">
              <a:latin typeface="Arial"/>
            </a:endParaRPr>
          </a:p>
        </p:txBody>
      </p:sp>
      <p:sp>
        <p:nvSpPr>
          <p:cNvPr id="624" name="Content Placeholder 2"/>
          <p:cNvSpPr/>
          <p:nvPr/>
        </p:nvSpPr>
        <p:spPr>
          <a:xfrm>
            <a:off x="685800" y="2194560"/>
            <a:ext cx="5407560" cy="4021560"/>
          </a:xfrm>
          <a:prstGeom prst="rect">
            <a:avLst/>
          </a:prstGeom>
          <a:noFill/>
          <a:ln w="0">
            <a:noFill/>
          </a:ln>
        </p:spPr>
        <p:style>
          <a:lnRef idx="0"/>
          <a:fillRef idx="0"/>
          <a:effectRef idx="0"/>
          <a:fontRef idx="minor"/>
        </p:style>
      </p:sp>
      <p:sp>
        <p:nvSpPr>
          <p:cNvPr id="625" name="Rectangle 3"/>
          <p:cNvSpPr/>
          <p:nvPr/>
        </p:nvSpPr>
        <p:spPr>
          <a:xfrm>
            <a:off x="1104840" y="3052440"/>
            <a:ext cx="609336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sum</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a</a:t>
            </a:r>
            <a:r>
              <a:rPr b="0" lang="en-US" sz="1800" spc="-1" strike="noStrike">
                <a:solidFill>
                  <a:srgbClr val="d4d4d4"/>
                </a:solidFill>
                <a:latin typeface="Menlo"/>
                <a:ea typeface="DejaVu Sans"/>
              </a:rPr>
              <a:t>, </a:t>
            </a:r>
            <a:r>
              <a:rPr b="0" lang="en-US" sz="1800" spc="-1" strike="noStrike">
                <a:solidFill>
                  <a:srgbClr val="9cdcfe"/>
                </a:solidFill>
                <a:latin typeface="Menlo"/>
                <a:ea typeface="DejaVu Sans"/>
              </a:rPr>
              <a:t>b</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 + b</a:t>
            </a:r>
            <a:endParaRPr b="0" lang="en-US" sz="1800" spc="-1" strike="noStrike">
              <a:latin typeface="Arial"/>
            </a:endParaRPr>
          </a:p>
          <a:p>
            <a:pPr>
              <a:lnSpc>
                <a:spcPct val="100000"/>
              </a:lnSpc>
              <a:buNone/>
            </a:pPr>
            <a:br>
              <a:rPr sz="1800"/>
            </a:br>
            <a:r>
              <a:rPr b="0" lang="en-US" sz="1800" spc="-1" strike="noStrike">
                <a:solidFill>
                  <a:srgbClr val="d4d4d4"/>
                </a:solidFill>
                <a:latin typeface="Menlo"/>
                <a:ea typeface="DejaVu Sans"/>
              </a:rPr>
              <a:t>x = </a:t>
            </a:r>
            <a:r>
              <a:rPr b="0" lang="en-US" sz="1800" spc="-1" strike="noStrike">
                <a:solidFill>
                  <a:srgbClr val="b5cea8"/>
                </a:solidFill>
                <a:latin typeface="Menlo"/>
                <a:ea typeface="DejaVu Sans"/>
              </a:rPr>
              <a:t>5</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y = </a:t>
            </a:r>
            <a:r>
              <a:rPr b="0" lang="en-US" sz="1800" spc="-1" strike="noStrike">
                <a:solidFill>
                  <a:srgbClr val="b5cea8"/>
                </a:solidFill>
                <a:latin typeface="Menlo"/>
                <a:ea typeface="DejaVu Sans"/>
              </a:rPr>
              <a:t>6</a:t>
            </a:r>
            <a:endParaRPr b="0" lang="en-US" sz="1800" spc="-1" strike="noStrike">
              <a:latin typeface="Arial"/>
            </a:endParaRPr>
          </a:p>
          <a:p>
            <a:pPr>
              <a:lnSpc>
                <a:spcPct val="100000"/>
              </a:lnSpc>
              <a:buNone/>
            </a:pPr>
            <a:br>
              <a:rPr sz="1800"/>
            </a:b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a:t>
            </a:r>
            <a:r>
              <a:rPr b="0" lang="en-US" sz="1800" spc="-1" strike="noStrike">
                <a:solidFill>
                  <a:srgbClr val="dcdcaa"/>
                </a:solidFill>
                <a:latin typeface="Menlo"/>
                <a:ea typeface="DejaVu Sans"/>
              </a:rPr>
              <a:t>sum</a:t>
            </a:r>
            <a:r>
              <a:rPr b="0" lang="en-US" sz="1800" spc="-1" strike="noStrike">
                <a:solidFill>
                  <a:srgbClr val="d4d4d4"/>
                </a:solidFill>
                <a:latin typeface="Menlo"/>
                <a:ea typeface="DejaVu Sans"/>
              </a:rPr>
              <a:t>(x,y))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prints 11</a:t>
            </a:r>
            <a:endParaRPr b="0" lang="en-US" sz="1800" spc="-1" strike="noStrike">
              <a:latin typeface="Arial"/>
            </a:endParaRPr>
          </a:p>
        </p:txBody>
      </p:sp>
      <p:sp>
        <p:nvSpPr>
          <p:cNvPr id="626" name="Rectangle 5"/>
          <p:cNvSpPr/>
          <p:nvPr/>
        </p:nvSpPr>
        <p:spPr>
          <a:xfrm>
            <a:off x="5410080" y="2775600"/>
            <a:ext cx="6093360" cy="28328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This method does not behave correctly</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True</a:t>
            </a:r>
            <a:endParaRPr b="0" lang="en-US" sz="1800" spc="-1" strike="noStrike">
              <a:latin typeface="Arial"/>
            </a:endParaRPr>
          </a:p>
          <a:p>
            <a:pPr>
              <a:lnSpc>
                <a:spcPct val="100000"/>
              </a:lnSpc>
              <a:buNone/>
            </a:pPr>
            <a:br>
              <a:rPr sz="1800"/>
            </a:br>
            <a:r>
              <a:rPr b="0" lang="en-US" sz="1800" spc="-1" strike="noStrike">
                <a:solidFill>
                  <a:srgbClr val="6a9955"/>
                </a:solidFill>
                <a:latin typeface="Menlo"/>
                <a:ea typeface="DejaVu Sans"/>
              </a:rPr>
              <a:t># This will return True which we expect</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(is_even(</a:t>
            </a:r>
            <a:r>
              <a:rPr b="0" lang="en-US" sz="1800" spc="-1" strike="noStrike">
                <a:solidFill>
                  <a:srgbClr val="b5cea8"/>
                </a:solidFill>
                <a:latin typeface="Menlo"/>
                <a:ea typeface="DejaVu Sans"/>
              </a:rPr>
              <a:t>4</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This will return None which is </a:t>
            </a:r>
            <a:endParaRPr b="0" lang="en-US" sz="1800" spc="-1" strike="noStrike">
              <a:latin typeface="Arial"/>
            </a:endParaRPr>
          </a:p>
          <a:p>
            <a:pPr>
              <a:lnSpc>
                <a:spcPct val="100000"/>
              </a:lnSpc>
              <a:buNone/>
            </a:pPr>
            <a:r>
              <a:rPr b="0" lang="en-US" sz="1800" spc="-1" strike="noStrike">
                <a:solidFill>
                  <a:srgbClr val="6a9955"/>
                </a:solidFill>
                <a:latin typeface="Menlo"/>
                <a:ea typeface="DejaVu Sans"/>
              </a:rPr>
              <a:t># probably not what we expect         </a:t>
            </a:r>
            <a:endParaRPr b="0" lang="en-US" sz="1800" spc="-1" strike="noStrike">
              <a:latin typeface="Arial"/>
            </a:endParaRPr>
          </a:p>
          <a:p>
            <a:pPr>
              <a:lnSpc>
                <a:spcPct val="100000"/>
              </a:lnSpc>
              <a:buNone/>
            </a:pPr>
            <a:r>
              <a:rPr b="0" lang="en-US" sz="1800" spc="-1" strike="noStrike">
                <a:solidFill>
                  <a:srgbClr val="dcdcaa"/>
                </a:solidFill>
                <a:latin typeface="Menlo"/>
                <a:ea typeface="DejaVu Sans"/>
              </a:rPr>
              <a:t>print</a:t>
            </a:r>
            <a:r>
              <a:rPr b="0" lang="en-US" sz="1800" spc="-1" strike="noStrike">
                <a:solidFill>
                  <a:srgbClr val="d4d4d4"/>
                </a:solidFill>
                <a:latin typeface="Menlo"/>
                <a:ea typeface="DejaVu Sans"/>
              </a:rPr>
              <a:t>(is_even(</a:t>
            </a:r>
            <a:r>
              <a:rPr b="0" lang="en-US" sz="1800" spc="-1" strike="noStrike">
                <a:solidFill>
                  <a:srgbClr val="b5cea8"/>
                </a:solidFill>
                <a:latin typeface="Menlo"/>
                <a:ea typeface="DejaVu Sans"/>
              </a:rPr>
              <a:t>5</a:t>
            </a:r>
            <a:r>
              <a:rPr b="0" lang="en-US" sz="1800" spc="-1" strike="noStrike">
                <a:solidFill>
                  <a:srgbClr val="d4d4d4"/>
                </a:solidFill>
                <a:latin typeface="Menlo"/>
                <a:ea typeface="DejaVu Sans"/>
              </a:rPr>
              <a:t>))           </a:t>
            </a:r>
            <a:endParaRPr b="0" lang="en-US" sz="1800" spc="-1" strike="noStrike">
              <a:latin typeface="Arial"/>
            </a:endParaRPr>
          </a:p>
        </p:txBody>
      </p:sp>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childTnLst>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7" name="Title 1"/>
          <p:cNvSpPr/>
          <p:nvPr/>
        </p:nvSpPr>
        <p:spPr>
          <a:xfrm>
            <a:off x="2895480" y="764280"/>
            <a:ext cx="8607960" cy="1290600"/>
          </a:xfrm>
          <a:prstGeom prst="rect">
            <a:avLst/>
          </a:prstGeom>
          <a:noFill/>
          <a:ln w="0">
            <a:noFill/>
          </a:ln>
        </p:spPr>
        <p:style>
          <a:lnRef idx="0"/>
          <a:fillRef idx="0"/>
          <a:effectRef idx="0"/>
          <a:fontRef idx="minor"/>
        </p:style>
        <p:txBody>
          <a:bodyPr lIns="90000" rIns="90000" tIns="45000" bIns="45000" anchor="ctr">
            <a:noAutofit/>
          </a:bodyPr>
          <a:p>
            <a:pPr algn="r">
              <a:lnSpc>
                <a:spcPct val="90000"/>
              </a:lnSpc>
              <a:buNone/>
            </a:pPr>
            <a:r>
              <a:rPr b="0" lang="en-US" sz="4000" spc="-1" strike="noStrike" cap="all">
                <a:solidFill>
                  <a:srgbClr val="ffffff"/>
                </a:solidFill>
                <a:latin typeface="Century Gothic"/>
                <a:ea typeface="DejaVu Sans"/>
              </a:rPr>
              <a:t>A Fixed Method</a:t>
            </a:r>
            <a:endParaRPr b="0" lang="en-US" sz="4000" spc="-1" strike="noStrike">
              <a:latin typeface="Arial"/>
            </a:endParaRPr>
          </a:p>
        </p:txBody>
      </p:sp>
      <p:sp>
        <p:nvSpPr>
          <p:cNvPr id="628" name="Content Placeholder 2"/>
          <p:cNvSpPr/>
          <p:nvPr/>
        </p:nvSpPr>
        <p:spPr>
          <a:xfrm>
            <a:off x="685800" y="2194560"/>
            <a:ext cx="10818000" cy="4021560"/>
          </a:xfrm>
          <a:prstGeom prst="rect">
            <a:avLst/>
          </a:prstGeom>
          <a:noFill/>
          <a:ln w="0">
            <a:noFill/>
          </a:ln>
        </p:spPr>
        <p:style>
          <a:lnRef idx="0"/>
          <a:fillRef idx="0"/>
          <a:effectRef idx="0"/>
          <a:fontRef idx="minor"/>
        </p:style>
      </p:sp>
      <p:sp>
        <p:nvSpPr>
          <p:cNvPr id="629" name="Rectangle 3"/>
          <p:cNvSpPr/>
          <p:nvPr/>
        </p:nvSpPr>
        <p:spPr>
          <a:xfrm>
            <a:off x="1390680" y="3052440"/>
            <a:ext cx="3597840" cy="22842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if</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r>
              <a:rPr b="0" lang="en-US" sz="1800" spc="-1" strike="noStrike">
                <a:solidFill>
                  <a:srgbClr val="d4d4d4"/>
                </a:solidFill>
                <a:latin typeface="Menlo"/>
                <a:ea typeface="DejaVu Sans"/>
              </a:rPr>
              <a:t>: </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True</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else</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a:t>
            </a:r>
            <a:r>
              <a:rPr b="0" lang="en-US" sz="1800" spc="-1" strike="noStrike">
                <a:solidFill>
                  <a:srgbClr val="569cd6"/>
                </a:solidFill>
                <a:latin typeface="Menlo"/>
                <a:ea typeface="DejaVu Sans"/>
              </a:rPr>
              <a:t>False</a:t>
            </a:r>
            <a:endParaRPr b="0" lang="en-US" sz="1800" spc="-1" strike="noStrike">
              <a:latin typeface="Arial"/>
            </a:endParaRPr>
          </a:p>
          <a:p>
            <a:pPr>
              <a:lnSpc>
                <a:spcPct val="100000"/>
              </a:lnSpc>
              <a:buNone/>
            </a:pPr>
            <a:br>
              <a:rPr sz="1800"/>
            </a:br>
            <a:br>
              <a:rPr sz="1800"/>
            </a:br>
            <a:endParaRPr b="0" lang="en-US" sz="1800" spc="-1" strike="noStrike">
              <a:latin typeface="Arial"/>
            </a:endParaRPr>
          </a:p>
        </p:txBody>
      </p:sp>
      <p:sp>
        <p:nvSpPr>
          <p:cNvPr id="630" name="TextBox 4"/>
          <p:cNvSpPr/>
          <p:nvPr/>
        </p:nvSpPr>
        <p:spPr>
          <a:xfrm>
            <a:off x="5635800" y="3883320"/>
            <a:ext cx="920160" cy="638280"/>
          </a:xfrm>
          <a:prstGeom prst="rect">
            <a:avLst/>
          </a:prstGeom>
          <a:noFill/>
          <a:ln w="0">
            <a:noFill/>
          </a:ln>
        </p:spPr>
        <p:style>
          <a:lnRef idx="0"/>
          <a:fillRef idx="0"/>
          <a:effectRef idx="0"/>
          <a:fontRef idx="minor"/>
        </p:style>
        <p:txBody>
          <a:bodyPr wrap="none" lIns="90000" rIns="90000" tIns="45000" bIns="45000" anchor="t">
            <a:spAutoFit/>
          </a:bodyPr>
          <a:p>
            <a:pPr>
              <a:lnSpc>
                <a:spcPct val="100000"/>
              </a:lnSpc>
              <a:buNone/>
            </a:pPr>
            <a:r>
              <a:rPr b="1" lang="en-US" sz="3600" spc="-1" strike="noStrike">
                <a:solidFill>
                  <a:srgbClr val="d15e01"/>
                </a:solidFill>
                <a:latin typeface="Century Gothic"/>
                <a:ea typeface="DejaVu Sans"/>
              </a:rPr>
              <a:t>OR</a:t>
            </a:r>
            <a:endParaRPr b="0" lang="en-US" sz="3600" spc="-1" strike="noStrike">
              <a:latin typeface="Arial"/>
            </a:endParaRPr>
          </a:p>
        </p:txBody>
      </p:sp>
      <p:sp>
        <p:nvSpPr>
          <p:cNvPr id="631" name="Rectangle 6"/>
          <p:cNvSpPr/>
          <p:nvPr/>
        </p:nvSpPr>
        <p:spPr>
          <a:xfrm>
            <a:off x="7003440" y="3052440"/>
            <a:ext cx="483624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6a9955"/>
                </a:solidFill>
                <a:latin typeface="Menlo"/>
                <a:ea typeface="DejaVu Sans"/>
              </a:rPr>
              <a:t># A slightly cleaned up version</a:t>
            </a:r>
            <a:endParaRPr b="0" lang="en-US" sz="1800" spc="-1" strike="noStrike">
              <a:latin typeface="Arial"/>
            </a:endParaRPr>
          </a:p>
          <a:p>
            <a:pPr>
              <a:lnSpc>
                <a:spcPct val="100000"/>
              </a:lnSpc>
              <a:buNone/>
            </a:pPr>
            <a:r>
              <a:rPr b="0" lang="en-US" sz="1800" spc="-1" strike="noStrike">
                <a:solidFill>
                  <a:srgbClr val="569cd6"/>
                </a:solidFill>
                <a:latin typeface="Menlo"/>
                <a:ea typeface="DejaVu Sans"/>
              </a:rPr>
              <a:t>def</a:t>
            </a:r>
            <a:r>
              <a:rPr b="0" lang="en-US" sz="1800" spc="-1" strike="noStrike">
                <a:solidFill>
                  <a:srgbClr val="d4d4d4"/>
                </a:solidFill>
                <a:latin typeface="Menlo"/>
                <a:ea typeface="DejaVu Sans"/>
              </a:rPr>
              <a:t> </a:t>
            </a:r>
            <a:r>
              <a:rPr b="0" lang="en-US" sz="1800" spc="-1" strike="noStrike">
                <a:solidFill>
                  <a:srgbClr val="dcdcaa"/>
                </a:solidFill>
                <a:latin typeface="Menlo"/>
                <a:ea typeface="DejaVu Sans"/>
              </a:rPr>
              <a:t>is_even</a:t>
            </a:r>
            <a:r>
              <a:rPr b="0" lang="en-US" sz="1800" spc="-1" strike="noStrike">
                <a:solidFill>
                  <a:srgbClr val="d4d4d4"/>
                </a:solidFill>
                <a:latin typeface="Menlo"/>
                <a:ea typeface="DejaVu Sans"/>
              </a:rPr>
              <a:t>(</a:t>
            </a:r>
            <a:r>
              <a:rPr b="0" lang="en-US" sz="1800" spc="-1" strike="noStrike">
                <a:solidFill>
                  <a:srgbClr val="9cdcfe"/>
                </a:solidFill>
                <a:latin typeface="Menlo"/>
                <a:ea typeface="DejaVu Sans"/>
              </a:rPr>
              <a:t>num</a:t>
            </a:r>
            <a:r>
              <a:rPr b="0" lang="en-US" sz="1800" spc="-1" strike="noStrike">
                <a:solidFill>
                  <a:srgbClr val="d4d4d4"/>
                </a:solidFill>
                <a:latin typeface="Menlo"/>
                <a:ea typeface="DejaVu Sans"/>
              </a:rPr>
              <a:t>):</a:t>
            </a:r>
            <a:endParaRPr b="0" lang="en-US" sz="1800" spc="-1" strike="noStrike">
              <a:latin typeface="Arial"/>
            </a:endParaRPr>
          </a:p>
          <a:p>
            <a:pPr>
              <a:lnSpc>
                <a:spcPct val="100000"/>
              </a:lnSpc>
              <a:buNone/>
            </a:pPr>
            <a:r>
              <a:rPr b="0" lang="en-US" sz="1800" spc="-1" strike="noStrike">
                <a:solidFill>
                  <a:srgbClr val="d4d4d4"/>
                </a:solidFill>
                <a:latin typeface="Menlo"/>
                <a:ea typeface="DejaVu Sans"/>
              </a:rPr>
              <a:t>    </a:t>
            </a:r>
            <a:r>
              <a:rPr b="0" lang="en-US" sz="1800" spc="-1" strike="noStrike">
                <a:solidFill>
                  <a:srgbClr val="c586c0"/>
                </a:solidFill>
                <a:latin typeface="Menlo"/>
                <a:ea typeface="DejaVu Sans"/>
              </a:rPr>
              <a:t>return</a:t>
            </a:r>
            <a:r>
              <a:rPr b="0" lang="en-US" sz="1800" spc="-1" strike="noStrike">
                <a:solidFill>
                  <a:srgbClr val="d4d4d4"/>
                </a:solidFill>
                <a:latin typeface="Menlo"/>
                <a:ea typeface="DejaVu Sans"/>
              </a:rPr>
              <a:t> num % </a:t>
            </a:r>
            <a:r>
              <a:rPr b="0" lang="en-US" sz="1800" spc="-1" strike="noStrike">
                <a:solidFill>
                  <a:srgbClr val="b5cea8"/>
                </a:solidFill>
                <a:latin typeface="Menlo"/>
                <a:ea typeface="DejaVu Sans"/>
              </a:rPr>
              <a:t>2</a:t>
            </a:r>
            <a:r>
              <a:rPr b="0" lang="en-US" sz="1800" spc="-1" strike="noStrike">
                <a:solidFill>
                  <a:srgbClr val="d4d4d4"/>
                </a:solidFill>
                <a:latin typeface="Menlo"/>
                <a:ea typeface="DejaVu Sans"/>
              </a:rPr>
              <a:t> == </a:t>
            </a:r>
            <a:r>
              <a:rPr b="0" lang="en-US" sz="1800" spc="-1" strike="noStrike">
                <a:solidFill>
                  <a:srgbClr val="b5cea8"/>
                </a:solidFill>
                <a:latin typeface="Menlo"/>
                <a:ea typeface="DejaVu Sans"/>
              </a:rPr>
              <a:t>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9278</TotalTime>
  <Application>LibreOffice/7.3.7.2$Linux_X86_64 LibreOffice_project/30$Build-2</Application>
  <AppVersion>15.0000</AppVersion>
  <Words>12617</Words>
  <Paragraphs>1749</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2019-10-21T22:50:45Z</dcterms:created>
  <dc:creator>Michael Fischer</dc:creator>
  <dc:description/>
  <dc:language>en-US</dc:language>
  <cp:lastModifiedBy/>
  <dcterms:modified xsi:type="dcterms:W3CDTF">2023-01-02T16:30:24Z</dcterms:modified>
  <cp:revision>96</cp:revision>
  <dc:subject/>
  <dc:title>One day of python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98</vt:i4>
  </property>
  <property fmtid="{D5CDD505-2E9C-101B-9397-08002B2CF9AE}" pid="3" name="PresentationFormat">
    <vt:lpwstr>Widescreen</vt:lpwstr>
  </property>
  <property fmtid="{D5CDD505-2E9C-101B-9397-08002B2CF9AE}" pid="4" name="Slides">
    <vt:i4>161</vt:i4>
  </property>
</Properties>
</file>